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0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1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2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3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4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15.xml" ContentType="application/vnd.openxmlformats-officedocument.theme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8" r:id="rId2"/>
    <p:sldMasterId id="2147483710" r:id="rId3"/>
    <p:sldMasterId id="2147483722" r:id="rId4"/>
    <p:sldMasterId id="2147483772" r:id="rId5"/>
    <p:sldMasterId id="2147483808" r:id="rId6"/>
    <p:sldMasterId id="2147483857" r:id="rId7"/>
    <p:sldMasterId id="2147483934" r:id="rId8"/>
    <p:sldMasterId id="2147483949" r:id="rId9"/>
    <p:sldMasterId id="2147483961" r:id="rId10"/>
    <p:sldMasterId id="2147483973" r:id="rId11"/>
    <p:sldMasterId id="2147483985" r:id="rId12"/>
    <p:sldMasterId id="2147484010" r:id="rId13"/>
    <p:sldMasterId id="2147484022" r:id="rId14"/>
    <p:sldMasterId id="2147484034" r:id="rId15"/>
    <p:sldMasterId id="2147484047" r:id="rId16"/>
  </p:sldMasterIdLst>
  <p:notesMasterIdLst>
    <p:notesMasterId r:id="rId81"/>
  </p:notesMasterIdLst>
  <p:handoutMasterIdLst>
    <p:handoutMasterId r:id="rId82"/>
  </p:handoutMasterIdLst>
  <p:sldIdLst>
    <p:sldId id="489" r:id="rId17"/>
    <p:sldId id="330" r:id="rId18"/>
    <p:sldId id="382" r:id="rId19"/>
    <p:sldId id="270" r:id="rId20"/>
    <p:sldId id="271" r:id="rId21"/>
    <p:sldId id="490" r:id="rId22"/>
    <p:sldId id="337" r:id="rId23"/>
    <p:sldId id="277" r:id="rId24"/>
    <p:sldId id="278" r:id="rId25"/>
    <p:sldId id="476" r:id="rId26"/>
    <p:sldId id="485" r:id="rId27"/>
    <p:sldId id="487" r:id="rId28"/>
    <p:sldId id="486" r:id="rId29"/>
    <p:sldId id="314" r:id="rId30"/>
    <p:sldId id="323" r:id="rId31"/>
    <p:sldId id="324" r:id="rId32"/>
    <p:sldId id="325" r:id="rId33"/>
    <p:sldId id="380" r:id="rId34"/>
    <p:sldId id="467" r:id="rId35"/>
    <p:sldId id="488" r:id="rId36"/>
    <p:sldId id="404" r:id="rId37"/>
    <p:sldId id="492" r:id="rId38"/>
    <p:sldId id="405" r:id="rId39"/>
    <p:sldId id="469" r:id="rId40"/>
    <p:sldId id="406" r:id="rId41"/>
    <p:sldId id="472" r:id="rId42"/>
    <p:sldId id="407" r:id="rId43"/>
    <p:sldId id="408" r:id="rId44"/>
    <p:sldId id="409" r:id="rId45"/>
    <p:sldId id="499" r:id="rId46"/>
    <p:sldId id="411" r:id="rId47"/>
    <p:sldId id="412" r:id="rId48"/>
    <p:sldId id="497" r:id="rId49"/>
    <p:sldId id="498" r:id="rId50"/>
    <p:sldId id="410" r:id="rId51"/>
    <p:sldId id="468" r:id="rId52"/>
    <p:sldId id="388" r:id="rId53"/>
    <p:sldId id="389" r:id="rId54"/>
    <p:sldId id="390" r:id="rId55"/>
    <p:sldId id="391" r:id="rId56"/>
    <p:sldId id="392" r:id="rId57"/>
    <p:sldId id="393" r:id="rId58"/>
    <p:sldId id="413" r:id="rId59"/>
    <p:sldId id="414" r:id="rId60"/>
    <p:sldId id="415" r:id="rId61"/>
    <p:sldId id="416" r:id="rId62"/>
    <p:sldId id="417" r:id="rId63"/>
    <p:sldId id="418" r:id="rId64"/>
    <p:sldId id="419" r:id="rId65"/>
    <p:sldId id="494" r:id="rId66"/>
    <p:sldId id="420" r:id="rId67"/>
    <p:sldId id="421" r:id="rId68"/>
    <p:sldId id="422" r:id="rId69"/>
    <p:sldId id="423" r:id="rId70"/>
    <p:sldId id="477" r:id="rId71"/>
    <p:sldId id="478" r:id="rId72"/>
    <p:sldId id="479" r:id="rId73"/>
    <p:sldId id="480" r:id="rId74"/>
    <p:sldId id="481" r:id="rId75"/>
    <p:sldId id="482" r:id="rId76"/>
    <p:sldId id="483" r:id="rId77"/>
    <p:sldId id="445" r:id="rId78"/>
    <p:sldId id="471" r:id="rId79"/>
    <p:sldId id="474" r:id="rId8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267" autoAdjust="0"/>
  </p:normalViewPr>
  <p:slideViewPr>
    <p:cSldViewPr>
      <p:cViewPr varScale="1">
        <p:scale>
          <a:sx n="84" d="100"/>
          <a:sy n="84" d="100"/>
        </p:scale>
        <p:origin x="243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84" Type="http://schemas.openxmlformats.org/officeDocument/2006/relationships/viewProps" Target="viewProps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77" Type="http://schemas.openxmlformats.org/officeDocument/2006/relationships/slide" Target="slides/slide6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80" Type="http://schemas.openxmlformats.org/officeDocument/2006/relationships/slide" Target="slides/slide64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slide" Target="slides/slide5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slide" Target="slides/slide46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61" Type="http://schemas.openxmlformats.org/officeDocument/2006/relationships/slide" Target="slides/slide45.xml"/><Relationship Id="rId8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29.wmf"/><Relationship Id="rId4" Type="http://schemas.openxmlformats.org/officeDocument/2006/relationships/image" Target="../media/image5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r">
              <a:defRPr sz="1300"/>
            </a:lvl1pPr>
          </a:lstStyle>
          <a:p>
            <a:fld id="{9400FDC7-2FB0-7E42-9483-61AEF0969893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r">
              <a:defRPr sz="1300"/>
            </a:lvl1pPr>
          </a:lstStyle>
          <a:p>
            <a:fld id="{4BEE5366-D040-C04A-8947-2254A1F5A2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364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r">
              <a:defRPr sz="1300"/>
            </a:lvl1pPr>
          </a:lstStyle>
          <a:p>
            <a:fld id="{3F4465ED-A488-4DAD-902E-A267F0337A56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2188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6" rIns="96653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6" rIns="96653" bIns="4832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r">
              <a:defRPr sz="1300"/>
            </a:lvl1pPr>
          </a:lstStyle>
          <a:p>
            <a:fld id="{0D26C2C5-82E7-47D2-97FB-E2DE053A92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133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85186" indent="-301995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07979" indent="-241596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91170" indent="-241596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174361" indent="-241596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57553" indent="-241596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140743" indent="-241596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623935" indent="-241596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107125" indent="-241596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A40CE78-E203-4607-BC86-3470E8F13B7D}" type="slidenum">
              <a:rPr lang="en-US" altLang="en-US" b="0" smtClean="0"/>
              <a:pPr/>
              <a:t>1</a:t>
            </a:fld>
            <a:endParaRPr lang="en-US" altLang="en-US" b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71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63C4B86-4A2A-45C6-950F-A7D1AF166CFB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9933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8B8CB7B-AC87-415D-8113-26EEAF404001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81755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B9BC99B-C8ED-4630-BA09-9ADFBD1CDEB8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05433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C0D9B98-0B95-4293-88AE-70987256E753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0258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3F46CBD-0027-4CC8-8935-86AEF63E05AB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08069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20E1CA-7B26-4EDC-B38B-57DA48A159D3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92600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http://en.wikipedia.org/wiki/File:Historic_Sydney_Panorama.jpg</a:t>
            </a: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8477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02" indent="-302039" defTabSz="1008477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157" indent="-241632" defTabSz="1008477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420" indent="-241632" defTabSz="1008477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684" indent="-241632" defTabSz="1008477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7947" indent="-241632" defTabSz="100847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210" indent="-241632" defTabSz="100847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473" indent="-241632" defTabSz="100847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7736" indent="-241632" defTabSz="100847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B3FA96D-9DDB-4353-9114-6044F877C741}" type="slidenum">
              <a:rPr lang="en-US" altLang="en-US" sz="1300"/>
              <a:pPr/>
              <a:t>22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670165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the sequence of images are taken from the same </a:t>
            </a:r>
            <a:r>
              <a:rPr lang="en-US" smtClean="0"/>
              <a:t>position </a:t>
            </a:r>
            <a:r>
              <a:rPr lang="en-US" smtClean="0"/>
              <a:t>(rotate </a:t>
            </a:r>
            <a:r>
              <a:rPr lang="en-US" dirty="0" smtClean="0"/>
              <a:t>the camera about its optical </a:t>
            </a:r>
            <a:r>
              <a:rPr lang="en-US" smtClean="0"/>
              <a:t>center</a:t>
            </a:r>
            <a:r>
              <a:rPr lang="en-US" smtClean="0"/>
              <a:t>), then </a:t>
            </a:r>
            <a:r>
              <a:rPr lang="en-US" dirty="0" smtClean="0"/>
              <a:t>the 3D geometry of the scene is NOT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87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093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817" indent="-285699" defTabSz="95709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2796" indent="-228560" defTabSz="957093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99915" indent="-228560" defTabSz="957093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034" indent="-228560" defTabSz="957093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152" indent="-228560" defTabSz="9570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271" indent="-228560" defTabSz="9570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389" indent="-228560" defTabSz="9570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507" indent="-228560" defTabSz="9570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AABFB6C-779A-46AB-AABF-FF899A550B0B}" type="slidenum">
              <a:rPr lang="en-US">
                <a:solidFill>
                  <a:prstClr val="black"/>
                </a:solidFill>
              </a:rPr>
              <a:pPr eaLnBrk="1" hangingPunct="1"/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Mathematically convenient</a:t>
            </a:r>
            <a:r>
              <a:rPr lang="en-US" baseline="0" dirty="0" smtClean="0"/>
              <a:t> model that approximates the imaging process.  </a:t>
            </a:r>
          </a:p>
          <a:p>
            <a:pPr eaLnBrk="1" hangingPunct="1"/>
            <a:r>
              <a:rPr lang="en-US" baseline="0" dirty="0" smtClean="0"/>
              <a:t>Sometimes convenient to consider a (not inverted) virtual image at same distance from </a:t>
            </a:r>
            <a:r>
              <a:rPr lang="en-US" baseline="0" smtClean="0"/>
              <a:t>image plane in </a:t>
            </a:r>
            <a:r>
              <a:rPr lang="en-US" baseline="0" dirty="0" smtClean="0"/>
              <a:t>front of pinhole.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0576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pencil of rays contains all views from same  center of projection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15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endParaRPr lang="en-US" sz="2100" dirty="0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FC019D3-7ED4-46AA-9A22-239C01866156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073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52BA4-4AE3-48FE-A5AE-1045C5041606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780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8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77A4098-A185-4946-AD28-C5C7F4584C96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36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184D92-B970-4FF7-B9AB-4B1FEFD14D14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1768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There is a whole set of solution </a:t>
            </a:r>
            <a:r>
              <a:rPr lang="en-US" dirty="0" err="1"/>
              <a:t>homographies</a:t>
            </a:r>
            <a:r>
              <a:rPr lang="en-US" dirty="0"/>
              <a:t> with variation across scale.</a:t>
            </a:r>
            <a:endParaRPr lang="en-US" dirty="0" smtClean="0"/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06DD575-0F9E-4F6C-93C9-BF1FFE1FD7F7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276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55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7E2608A-3875-485B-8782-4C841749BD05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31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9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0643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52BA4-4AE3-48FE-A5AE-1045C5041606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851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9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5255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52BA4-4AE3-48FE-A5AE-1045C5041606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7584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9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2203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9"/>
            <a:ext cx="5384800" cy="4378881"/>
          </a:xfrm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1819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E6B0D7B-2C62-4C0A-92C1-7F692F7E5780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363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3BFC323-6371-4492-8981-4F4F8BBFFE6F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316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50882BD-14F0-47D5-AD18-C00FA0EBEF9D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0690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64F92B7-F635-483E-9EE5-D25138CE1139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931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435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5586DDD-22B9-4C19-AEB2-3A6DEABA2652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678507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214B45E-EF84-4306-A408-E4AB12FA9AD3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371239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0DD4437-5403-4C72-BE79-527CC6F3CF65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20032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F050067-DC6A-487E-A65F-A6BFC945F259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5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D7329E5-074E-4A05-A2A9-4E8C77CC39B3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345191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0301C88-653F-46C8-9DD5-37BA2F48D688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257894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06C2759-8EED-4AE0-BE7A-F96815C6FC49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947038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214B45E-EF84-4306-A408-E4AB12FA9AD3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05480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467E4-D267-4206-A6A9-A934F9955A72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84446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E01DF5E-0CD5-4AED-A742-0C998A588BAC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743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007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751" indent="-285674" defTabSz="957007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2694" indent="-228540" defTabSz="957007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99773" indent="-228540" defTabSz="957007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6850" indent="-228540" defTabSz="957007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3928" indent="-228540" defTabSz="95700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006" indent="-228540" defTabSz="95700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083" indent="-228540" defTabSz="95700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161" indent="-228540" defTabSz="95700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A896AAB-D4E7-4DB9-87F0-B173F9176A43}" type="slidenum">
              <a:rPr lang="en-US">
                <a:solidFill>
                  <a:prstClr val="black"/>
                </a:solidFill>
              </a:rPr>
              <a:pPr eaLnBrk="1" hangingPunct="1"/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11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97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A485045-302E-4E1C-A4CF-80357861CAD7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698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E2A44C5-1E4D-48CB-B287-FFAE3E27A704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8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7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0483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4FF8AD-E0AB-4224-90B0-25063A38E42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60541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C734C93-0044-4DA3-A71E-86D267CB126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1353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0158DE-57D3-4497-B383-F0E55D5CF61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0144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D52F32-A75F-403B-B111-3F89478CA95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4768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552460-B472-4652-A7B3-F000F9CBB89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6290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2A259E-4963-45AB-991F-A7982CBF8D5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9972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7E5F36-0977-445A-AD1E-66E381B83DB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1475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ED3DB5-1EFC-4B4A-8717-62D9BDEF297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5571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68D2C5-ABDF-4F84-AEBF-F86B79A5076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0893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F723A3-6186-438C-AEDA-BFC44D850E0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59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9520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AFF75C6-19B2-47A5-85B9-0B8A2D6361C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0369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47D951-B584-4626-9865-7336D98A95E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6830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69D6A64-6D88-4E38-88A2-55BBA4BE2BA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6172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1FE36CB-ED6E-46A2-B2B9-73B88E2C539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0881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3C0851-7032-4F54-A9CA-693360B1BEA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3969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EF5053-1D62-4339-82A1-30037C00307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6107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82D7B3-4CB6-49E1-9F2B-28DBE4AF2A6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53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3520EF-3C0D-46C2-B0E7-01119673883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297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F9A873-109D-4259-9876-5B242059CEC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7645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2489B8-82BA-4753-B375-36AD4D47D1C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45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DFE37D-0399-4782-ACCC-41C6582A829E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4624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A38196-84B7-48DC-9DC1-50412572CA3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8929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94D357-2FC7-4E37-8978-269FA9C90D8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8931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AC3ED8-2F9F-4712-80C7-40F53E7FBF2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0887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9AFE2B-0F79-468D-AB4C-EE637CAF18C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7112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4C468A8-A4AB-4BEA-A9A1-342B4344628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5841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99DC58-900C-41B3-8E47-75B9044D1FF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2483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5CBEA3-F694-476A-B057-2FF3046D830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9046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2307C8-829D-4BED-80D0-396216B14B1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2914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2485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31CB19-1C00-46EB-95E5-FC6DE6FE5CC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204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05969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BD2DE4-3975-4D81-9234-8C24AEADCFA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95169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ACB6DE-3EC2-4600-BA32-ECA1B2995D5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41531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03619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85158D-3111-4441-A775-49823B22BC2F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15237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2AFC6A-C4FA-4FAE-8CCF-DCD4EF18CEE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8401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CC0164F-EAAB-4283-99BF-B9E43435467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39365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53CB9A-9E34-4D09-8302-9742DF7F18E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25395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2B9EF0-7E4F-4554-8D12-4A5B9B407E7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52758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66157C-4016-434D-8329-A6BA8E355C7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59242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454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3FCA5C-1058-44E4-9BEF-B7DD58ECFA3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69488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58013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65198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8578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43528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08066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87018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57341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42278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37583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722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1C46FF-051C-4417-BFCD-C33BCFC3007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8769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45436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58013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65198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8578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43528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08066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87018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57341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42278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375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7386BE5-8C8C-4CA7-A34B-7167F91EBBF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65601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72212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B3D3A-9DFE-4B08-8CC1-FB03F876E70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58500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BA8175-55DA-4EF8-B888-CA4A03D1E99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2585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0FD1B-E747-4629-8CD2-22ED4C26700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74348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58953-6FB6-4000-B863-7D750F73809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16698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9D0BA1-DB8C-47D7-BDFF-ED6E5F5F87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10400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AD0CA-9B9E-42F8-959F-EC92E14267B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77058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B2147D-57CB-4CDE-97E5-6842A5F72A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62251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030CA2-ED5C-439B-BD7C-2DE5A7F53A4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0767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7AA87-DD59-4A64-8373-37D0DF12CF9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217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3AD704-75B4-4EED-BB56-66A6FBA0736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0910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3655D-F7C4-42E2-B432-310B6880647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54273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F3AB2F-353B-44A7-8A1D-3C3B68E1DE9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9896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9EB69-4972-438D-9C2D-8659C11F72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26960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B3D3A-9DFE-4B08-8CC1-FB03F876E70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81218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BA8175-55DA-4EF8-B888-CA4A03D1E99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58101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0FD1B-E747-4629-8CD2-22ED4C26700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97332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58953-6FB6-4000-B863-7D750F73809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91839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9D0BA1-DB8C-47D7-BDFF-ED6E5F5F87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56729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AD0CA-9B9E-42F8-959F-EC92E14267B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41562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B2147D-57CB-4CDE-97E5-6842A5F72A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586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4FF8AD-E0AB-4224-90B0-25063A38E42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5406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030CA2-ED5C-439B-BD7C-2DE5A7F53A4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735813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7AA87-DD59-4A64-8373-37D0DF12CF9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50035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3655D-F7C4-42E2-B432-310B6880647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82844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F3AB2F-353B-44A7-8A1D-3C3B68E1DE9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51254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9EB69-4972-438D-9C2D-8659C11F72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429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C734C93-0044-4DA3-A71E-86D267CB126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47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943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0158DE-57D3-4497-B383-F0E55D5CF61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234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D52F32-A75F-403B-B111-3F89478CA95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0829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552460-B472-4652-A7B3-F000F9CBB89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178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578671-BC63-4268-A039-47FF559CCC3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91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8F5198-E7B0-4C7A-B8E9-C7BFD319E2B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589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71D604-E064-4B77-AC3C-7ADF2A9E577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031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5CDDE9F-014E-48BD-95C2-EFB3FBED077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000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2BD687-42AD-4455-A59F-ED7CC120654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246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EC538B-9FB9-43FF-B22F-3A37D815845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610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31FCD2-3380-4CB7-89C0-55B8FE12DBD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73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031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3064CF-F021-4B00-8F05-5DD2AB07032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998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05CBBE1-7778-41E5-AD5E-997358AB63F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495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145D1D-2258-4CFF-ACAA-A209128F0E1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805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A4E6AB-1900-4A2A-92B3-D001A7F4FAE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250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8F466A-FB8A-44AC-8124-F15668B96B5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000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38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FA588A-274E-450B-9BBB-4FAED959506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010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78BEF7-F514-46A2-B6ED-A610827ABA8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528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F0A687-61BF-4D48-860D-E0334468BBA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893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CB89CE-55E9-419A-A2EF-4349E5080B9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7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87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E97FFF7-47F4-41B7-BFFD-A71969F7545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589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E812C3-78BE-4FFA-866B-731D2701569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228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FE8EB8-BE31-48FC-BD55-E7636109EDE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87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A41C3D-07E3-4795-BCDF-BF4D51DFB5B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473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9DD0E20-865B-4477-8212-2040FCF4CAE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38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3C75FB-2373-4000-8620-B9B5F50B3A7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290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86B591-ACE6-48FB-A7B5-69BBE5878DC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787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D1A206-AA2F-4491-9355-E73762D429F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655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599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DBA378A-6A8C-4A79-B795-2135F8A0601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45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458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431504-C6C0-465A-9B7E-27072C15E18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916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CE5E2B-8C06-4433-9A97-B94D92356B7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098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6F863D-7495-4D91-B9D1-5E017028CEC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319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EF3354-CD96-4B66-A60D-FA6BBD80C85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776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FCD817-3392-497D-ADC5-624D2B19FB7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980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6557F6-226C-43EA-935E-8BFF8D973ED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98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44C35A-4CBF-44FF-B109-4490639DD2D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809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A3127E-40F5-4F91-95C0-AB5D5B9F916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317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AF80EA-5D33-40D9-8C52-B03C754BE3E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3821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ED214E8-B907-4EA9-9F14-A7C899E18B4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06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38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55AB20-C5B2-479C-9EC0-592EE1C1E48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6089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29E74E-FA90-40A3-8A6B-135CBDB07F2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4955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412C87-94DB-4D74-890D-C5253A91F76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3879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1114CE2-F8DD-49DF-829C-97F690F2A05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3266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7F97BC-10DE-467E-8FAD-3F7BCFD9A322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7269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42CEC9A-D3A8-4357-82AF-00FCE99BF9EB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7270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E629FD-69C6-4633-9EBF-CB3A8709072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0068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5ABC73-CB23-4CB8-A531-090778466B12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72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0DE0BF9-9349-4138-AE4C-D28711FD219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8824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9" name="Picture 5" descr="BigBlueDots1600Logo2 o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400" y="5334000"/>
            <a:ext cx="8763000" cy="685800"/>
          </a:xfrm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zh-TW" noProof="0" smtClean="0"/>
              <a:t>Click to edit Master title style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6096000"/>
            <a:ext cx="8229600" cy="5334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zh-TW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25082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74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190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04908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090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641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6630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24830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31187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185627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537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1261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1261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8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9239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243440-D44C-4E47-ABE7-79D0E0F87A7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17433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F9778-4E3B-4556-9901-4F979F0CF0D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3269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42F96A-391C-4647-A12B-21DA78AC509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851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0C485F-9B97-47D1-8045-9BB3FEE046D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6784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ED832E-2D00-4243-8B5F-515F3450DA1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63530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15D21F-BD0B-4E40-9C7B-C7234C12E8D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39530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1144F-0BBA-4068-ABEE-4D8D26EE083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21083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6F9F14-87A2-4232-B89F-A564DEB2F9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86484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73A66-7681-422F-9889-AC55E0B9A5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70172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FD299-F619-4837-B3B6-3C8478A6A85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40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0156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5686A-98D8-4B08-B811-6CCEEB92CAE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67910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6B1510-E325-46AC-94C8-E34C2D751DB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7947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2A4D5-E432-4E49-B10F-E0BF00F37D8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7212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2830E3-80D9-422E-A120-ABD42824119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86829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DFE37D-0399-4782-ACCC-41C6582A829E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3329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5169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3FCA5C-1058-44E4-9BEF-B7DD58ECFA3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36870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1C46FF-051C-4417-BFCD-C33BCFC3007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06054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7386BE5-8C8C-4CA7-A34B-7167F91EBBF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18046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3AD704-75B4-4EED-BB56-66A6FBA0736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53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0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79.xml"/><Relationship Id="rId12" Type="http://schemas.openxmlformats.org/officeDocument/2006/relationships/slideLayout" Target="../slideLayouts/slideLayout184.xml"/><Relationship Id="rId2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8.xml"/><Relationship Id="rId11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76.xml"/><Relationship Id="rId9" Type="http://schemas.openxmlformats.org/officeDocument/2006/relationships/slideLayout" Target="../slideLayouts/slideLayout18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4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693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2693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2693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CE5EDC-962B-49B2-A05F-24B5740E92F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693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2693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2693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C93728-79A7-46BC-9368-E98243CE808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6C9532-855A-4EA1-B8EB-122CC0DEAC22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56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62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62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AE9DF8-9489-44FB-8BDD-BAF5A386CEAB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6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AE9DF8-9489-44FB-8BDD-BAF5A386CEAB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33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  <p:sldLayoutId id="2147484059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30B9F3-849D-4788-85CF-CB5DFEF19A3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43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2C6408-1467-423A-B813-9A92C0032DD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87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4C24D8-48A4-4CF3-98D9-EC4A8A48760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58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B1D190-F0A8-4BB2-9566-41A732BBF19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81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E4B1F5-CAD2-45BB-92BE-E48474513A1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6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8" name="Picture 12" descr="BigBlueDots1600gradientWithBrite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6400800" cy="11430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3444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75822A5-3685-4802-A0F9-5B2B460C6EAE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726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30B9F3-849D-4788-85CF-CB5DFEF19A3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542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9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2RPl5vPEoQk" TargetMode="External"/><Relationship Id="rId1" Type="http://schemas.openxmlformats.org/officeDocument/2006/relationships/slideLayout" Target="../slideLayouts/slideLayout1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0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4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9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14.bin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33.wmf"/><Relationship Id="rId2" Type="http://schemas.openxmlformats.org/officeDocument/2006/relationships/slideLayout" Target="../slideLayouts/slideLayout95.xml"/><Relationship Id="rId16" Type="http://schemas.openxmlformats.org/officeDocument/2006/relationships/image" Target="../media/image35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32.wmf"/><Relationship Id="rId4" Type="http://schemas.openxmlformats.org/officeDocument/2006/relationships/image" Target="../media/image24.jpeg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34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38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1.png"/><Relationship Id="rId10" Type="http://schemas.openxmlformats.org/officeDocument/2006/relationships/image" Target="../media/image44.gif"/><Relationship Id="rId4" Type="http://schemas.openxmlformats.org/officeDocument/2006/relationships/image" Target="../media/image40.png"/><Relationship Id="rId9" Type="http://schemas.openxmlformats.org/officeDocument/2006/relationships/image" Target="../media/image43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9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4.jpeg"/><Relationship Id="rId11" Type="http://schemas.openxmlformats.org/officeDocument/2006/relationships/oleObject" Target="../embeddings/oleObject24.bin"/><Relationship Id="rId5" Type="http://schemas.openxmlformats.org/officeDocument/2006/relationships/image" Target="../media/image29.wmf"/><Relationship Id="rId10" Type="http://schemas.openxmlformats.org/officeDocument/2006/relationships/image" Target="../media/image50.wmf"/><Relationship Id="rId4" Type="http://schemas.openxmlformats.org/officeDocument/2006/relationships/oleObject" Target="../embeddings/oleObject21.bin"/><Relationship Id="rId9" Type="http://schemas.openxmlformats.org/officeDocument/2006/relationships/oleObject" Target="../embeddings/oleObject23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6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6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tags" Target="../tags/tag4.xml"/><Relationship Id="rId16" Type="http://schemas.openxmlformats.org/officeDocument/2006/relationships/image" Target="../media/image57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52.png"/><Relationship Id="rId5" Type="http://schemas.openxmlformats.org/officeDocument/2006/relationships/tags" Target="../tags/tag7.xml"/><Relationship Id="rId15" Type="http://schemas.openxmlformats.org/officeDocument/2006/relationships/image" Target="../media/image56.png"/><Relationship Id="rId10" Type="http://schemas.openxmlformats.org/officeDocument/2006/relationships/notesSlide" Target="../notesSlides/notesSlide31.xml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122.xml"/><Relationship Id="rId1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60.png"/><Relationship Id="rId4" Type="http://schemas.openxmlformats.org/officeDocument/2006/relationships/oleObject" Target="../embeddings/oleObject25.bin"/><Relationship Id="rId9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60.png"/><Relationship Id="rId4" Type="http://schemas.openxmlformats.org/officeDocument/2006/relationships/oleObject" Target="../embeddings/oleObject28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63.png"/><Relationship Id="rId4" Type="http://schemas.openxmlformats.org/officeDocument/2006/relationships/oleObject" Target="../embeddings/oleObject30.bin"/><Relationship Id="rId9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8.png"/><Relationship Id="rId5" Type="http://schemas.openxmlformats.org/officeDocument/2006/relationships/oleObject" Target="../embeddings/oleObject35.bin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://users.skynet.be/J.Beever/pave.htm" TargetMode="Externa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9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7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7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79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7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7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7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59395" name="Title 3"/>
          <p:cNvSpPr>
            <a:spLocks noGrp="1"/>
          </p:cNvSpPr>
          <p:nvPr>
            <p:ph type="ctrTitle"/>
          </p:nvPr>
        </p:nvSpPr>
        <p:spPr>
          <a:xfrm>
            <a:off x="0" y="1143001"/>
            <a:ext cx="9144000" cy="1993900"/>
          </a:xfrm>
        </p:spPr>
        <p:txBody>
          <a:bodyPr>
            <a:normAutofit/>
          </a:bodyPr>
          <a:lstStyle/>
          <a:p>
            <a:r>
              <a:rPr lang="en-US" altLang="en-US" sz="5300" dirty="0" smtClean="0">
                <a:ea typeface="ＭＳ Ｐゴシック" panose="020B0600070205080204" pitchFamily="34" charset="-128"/>
              </a:rPr>
              <a:t>Image warping and stitching</a:t>
            </a:r>
            <a:r>
              <a:rPr lang="en-US" altLang="en-US" sz="48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4800" dirty="0" smtClean="0">
                <a:ea typeface="ＭＳ Ｐゴシック" panose="020B0600070205080204" pitchFamily="34" charset="-128"/>
              </a:rPr>
            </a:br>
            <a:r>
              <a:rPr lang="en-US" altLang="en-US" sz="3600" smtClean="0">
                <a:ea typeface="ＭＳ Ｐゴシック" panose="020B0600070205080204" pitchFamily="34" charset="-128"/>
              </a:rPr>
              <a:t>May 3</a:t>
            </a:r>
            <a:r>
              <a:rPr lang="en-US" altLang="en-US" sz="3600" baseline="30000" smtClean="0">
                <a:ea typeface="ＭＳ Ｐゴシック" panose="020B0600070205080204" pitchFamily="34" charset="-128"/>
              </a:rPr>
              <a:t>rd</a:t>
            </a:r>
            <a:r>
              <a:rPr lang="en-US" altLang="en-US" sz="3600" smtClean="0">
                <a:ea typeface="ＭＳ Ｐゴシック" panose="020B0600070205080204" pitchFamily="34" charset="-128"/>
              </a:rPr>
              <a:t>, 2018</a:t>
            </a:r>
            <a:endParaRPr lang="en-US" altLang="en-US" sz="3600" dirty="0" smtClean="0">
              <a:ea typeface="ＭＳ Ｐゴシック" panose="020B0600070205080204" pitchFamily="34" charset="-128"/>
            </a:endParaRPr>
          </a:p>
        </p:txBody>
      </p:sp>
      <p:sp>
        <p:nvSpPr>
          <p:cNvPr id="59396" name="Subtitle 4"/>
          <p:cNvSpPr>
            <a:spLocks noGrp="1"/>
          </p:cNvSpPr>
          <p:nvPr>
            <p:ph type="subTitle" idx="1"/>
          </p:nvPr>
        </p:nvSpPr>
        <p:spPr>
          <a:xfrm>
            <a:off x="1371600" y="3570288"/>
            <a:ext cx="6400800" cy="1752600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Yong Jae Lee</a:t>
            </a: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UC Davis</a:t>
            </a:r>
          </a:p>
        </p:txBody>
      </p:sp>
    </p:spTree>
    <p:extLst>
      <p:ext uri="{BB962C8B-B14F-4D97-AF65-F5344CB8AC3E}">
        <p14:creationId xmlns:p14="http://schemas.microsoft.com/office/powerpoint/2010/main" val="65207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r>
              <a:rPr lang="en-US" sz="3600" dirty="0" smtClean="0"/>
              <a:t>Homogeneous coordinates</a:t>
            </a: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52588" y="41910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Converting </a:t>
            </a:r>
            <a:r>
              <a:rPr lang="en-US" sz="2800" i="1" dirty="0" smtClean="0">
                <a:solidFill>
                  <a:srgbClr val="000000"/>
                </a:solidFill>
              </a:rPr>
              <a:t>from</a:t>
            </a:r>
            <a:r>
              <a:rPr lang="en-US" sz="2800" dirty="0" smtClean="0">
                <a:solidFill>
                  <a:srgbClr val="000000"/>
                </a:solidFill>
              </a:rPr>
              <a:t> homogeneous coordinates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3121139" y="2033588"/>
            <a:ext cx="2830512" cy="1852612"/>
            <a:chOff x="3121139" y="2033588"/>
            <a:chExt cx="2830512" cy="1852612"/>
          </a:xfrm>
        </p:grpSpPr>
        <p:sp>
          <p:nvSpPr>
            <p:cNvPr id="17" name="Text Box 5"/>
            <p:cNvSpPr txBox="1">
              <a:spLocks noChangeArrowheads="1"/>
            </p:cNvSpPr>
            <p:nvPr/>
          </p:nvSpPr>
          <p:spPr bwMode="auto">
            <a:xfrm>
              <a:off x="3325926" y="3184525"/>
              <a:ext cx="2625725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smtClean="0">
                  <a:solidFill>
                    <a:srgbClr val="000000"/>
                  </a:solidFill>
                </a:rPr>
                <a:t>homogeneous image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smtClean="0">
                  <a:solidFill>
                    <a:srgbClr val="000000"/>
                  </a:solidFill>
                </a:rPr>
                <a:t>coordinates</a:t>
              </a:r>
            </a:p>
          </p:txBody>
        </p:sp>
        <p:pic>
          <p:nvPicPr>
            <p:cNvPr id="20" name="Picture 8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1139" y="2033588"/>
              <a:ext cx="1843087" cy="103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" name="Picture 9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139" y="4800600"/>
            <a:ext cx="26225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904988" y="12954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To convert to homogeneous coordinates: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CBBA4-9550-482D-B196-5BA441D3FD7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50223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9570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smtClean="0"/>
              <a:t>2D Affine Transformations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0375" y="3173413"/>
            <a:ext cx="8566150" cy="4940300"/>
          </a:xfrm>
        </p:spPr>
        <p:txBody>
          <a:bodyPr/>
          <a:lstStyle/>
          <a:p>
            <a:r>
              <a:rPr lang="en-US" dirty="0" smtClean="0"/>
              <a:t>Affine transformations are combinations of …</a:t>
            </a:r>
          </a:p>
          <a:p>
            <a:pPr lvl="1"/>
            <a:r>
              <a:rPr lang="en-US" sz="2400" dirty="0" smtClean="0"/>
              <a:t>Linear transformations, and</a:t>
            </a:r>
          </a:p>
          <a:p>
            <a:pPr lvl="1"/>
            <a:r>
              <a:rPr lang="en-US" sz="2400" dirty="0" smtClean="0"/>
              <a:t>Translations</a:t>
            </a:r>
          </a:p>
          <a:p>
            <a:endParaRPr lang="en-US" sz="1200" dirty="0" smtClean="0"/>
          </a:p>
          <a:p>
            <a:r>
              <a:rPr lang="en-US" dirty="0" smtClean="0"/>
              <a:t>Parallel lines remain parallel</a:t>
            </a:r>
          </a:p>
          <a:p>
            <a:pPr lvl="1"/>
            <a:endParaRPr lang="en-US" sz="1800" dirty="0" smtClean="0"/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2989263" y="1328738"/>
          <a:ext cx="2808287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532" name="Equation" r:id="rId4" imgW="1384200" imgH="711000" progId="Equation.3">
                  <p:embed/>
                </p:oleObj>
              </mc:Choice>
              <mc:Fallback>
                <p:oleObj name="Equation" r:id="rId4" imgW="138420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9263" y="1328738"/>
                        <a:ext cx="2808287" cy="1441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299984" y="5455008"/>
            <a:ext cx="2154238" cy="533400"/>
            <a:chOff x="3299984" y="5455008"/>
            <a:chExt cx="2154238" cy="533400"/>
          </a:xfrm>
        </p:grpSpPr>
        <p:sp>
          <p:nvSpPr>
            <p:cNvPr id="5" name="Rectangle 9"/>
            <p:cNvSpPr>
              <a:spLocks noChangeArrowheads="1"/>
            </p:cNvSpPr>
            <p:nvPr/>
          </p:nvSpPr>
          <p:spPr bwMode="auto">
            <a:xfrm>
              <a:off x="3299984" y="5607408"/>
              <a:ext cx="457200" cy="381000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" name="AutoShape 10"/>
            <p:cNvSpPr>
              <a:spLocks noChangeArrowheads="1"/>
            </p:cNvSpPr>
            <p:nvPr/>
          </p:nvSpPr>
          <p:spPr bwMode="auto">
            <a:xfrm rot="-1318191">
              <a:off x="4311222" y="5455008"/>
              <a:ext cx="1143000" cy="457200"/>
            </a:xfrm>
            <a:prstGeom prst="parallelogram">
              <a:avLst>
                <a:gd name="adj" fmla="val 62500"/>
              </a:avLst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" name="AutoShape 13"/>
            <p:cNvSpPr>
              <a:spLocks noChangeArrowheads="1"/>
            </p:cNvSpPr>
            <p:nvPr/>
          </p:nvSpPr>
          <p:spPr bwMode="auto">
            <a:xfrm>
              <a:off x="3909584" y="5683608"/>
              <a:ext cx="304800" cy="22860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0" y="6550223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2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smtClean="0"/>
              <a:t>Projective Transformations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7850" y="2516188"/>
            <a:ext cx="8566150" cy="4940300"/>
          </a:xfrm>
        </p:spPr>
        <p:txBody>
          <a:bodyPr/>
          <a:lstStyle/>
          <a:p>
            <a:r>
              <a:rPr lang="en-US" dirty="0" smtClean="0"/>
              <a:t>Projective transformations:</a:t>
            </a:r>
          </a:p>
          <a:p>
            <a:pPr lvl="1"/>
            <a:r>
              <a:rPr lang="en-US" sz="2400" dirty="0" smtClean="0"/>
              <a:t>Affine transformations, and</a:t>
            </a:r>
          </a:p>
          <a:p>
            <a:pPr lvl="1"/>
            <a:r>
              <a:rPr lang="en-US" sz="2400" dirty="0" smtClean="0"/>
              <a:t>Projective warps</a:t>
            </a:r>
          </a:p>
          <a:p>
            <a:endParaRPr lang="en-US" sz="1200" dirty="0" smtClean="0"/>
          </a:p>
          <a:p>
            <a:r>
              <a:rPr lang="en-US" dirty="0" smtClean="0"/>
              <a:t>Parallel lines do not necessarily remain parallel</a:t>
            </a:r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3001963" y="1165225"/>
          <a:ext cx="2811462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628" name="Equation" r:id="rId4" imgW="1384200" imgH="583920" progId="">
                  <p:embed/>
                </p:oleObj>
              </mc:Choice>
              <mc:Fallback>
                <p:oleObj name="Equation" r:id="rId4" imgW="1384200" imgH="58392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1165225"/>
                        <a:ext cx="2811462" cy="1184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3352800" y="4953000"/>
            <a:ext cx="2057400" cy="685800"/>
            <a:chOff x="3352800" y="4953000"/>
            <a:chExt cx="2057400" cy="685800"/>
          </a:xfrm>
        </p:grpSpPr>
        <p:sp>
          <p:nvSpPr>
            <p:cNvPr id="6" name="Rectangle 17"/>
            <p:cNvSpPr>
              <a:spLocks noChangeArrowheads="1"/>
            </p:cNvSpPr>
            <p:nvPr/>
          </p:nvSpPr>
          <p:spPr bwMode="auto">
            <a:xfrm>
              <a:off x="3352800" y="5105400"/>
              <a:ext cx="457200" cy="381000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auto">
            <a:xfrm>
              <a:off x="3962400" y="5181600"/>
              <a:ext cx="304800" cy="22860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4495800" y="4953000"/>
              <a:ext cx="914400" cy="685800"/>
            </a:xfrm>
            <a:custGeom>
              <a:avLst/>
              <a:gdLst/>
              <a:ahLst/>
              <a:cxnLst>
                <a:cxn ang="0">
                  <a:pos x="0" y="384"/>
                </a:cxn>
                <a:cxn ang="0">
                  <a:pos x="96" y="96"/>
                </a:cxn>
                <a:cxn ang="0">
                  <a:pos x="528" y="0"/>
                </a:cxn>
                <a:cxn ang="0">
                  <a:pos x="576" y="432"/>
                </a:cxn>
                <a:cxn ang="0">
                  <a:pos x="0" y="384"/>
                </a:cxn>
              </a:cxnLst>
              <a:rect l="0" t="0" r="r" b="b"/>
              <a:pathLst>
                <a:path w="576" h="432">
                  <a:moveTo>
                    <a:pt x="0" y="384"/>
                  </a:moveTo>
                  <a:lnTo>
                    <a:pt x="96" y="96"/>
                  </a:lnTo>
                  <a:lnTo>
                    <a:pt x="528" y="0"/>
                  </a:lnTo>
                  <a:lnTo>
                    <a:pt x="576" y="432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0" y="6550223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8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Fitting an affine transformation</a:t>
            </a:r>
          </a:p>
        </p:txBody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Assuming we know the correspondences, how do we get the transformation?</a:t>
            </a:r>
          </a:p>
        </p:txBody>
      </p:sp>
      <p:graphicFrame>
        <p:nvGraphicFramePr>
          <p:cNvPr id="15362" name="Object 2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638800" y="2209800"/>
          <a:ext cx="730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65" name="Equation" r:id="rId4" imgW="457200" imgH="228600" progId="Equation.3">
                  <p:embed/>
                </p:oleObj>
              </mc:Choice>
              <mc:Fallback>
                <p:oleObj name="Equation" r:id="rId4" imgW="457200" imgH="228600" progId="Equation.3">
                  <p:embed/>
                  <p:pic>
                    <p:nvPicPr>
                      <p:cNvPr id="0" name="Picture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2209800"/>
                        <a:ext cx="73025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8" name="Line 17"/>
          <p:cNvSpPr>
            <a:spLocks noChangeShapeType="1"/>
          </p:cNvSpPr>
          <p:nvPr/>
        </p:nvSpPr>
        <p:spPr bwMode="auto">
          <a:xfrm flipV="1">
            <a:off x="4191000" y="3165475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676400" y="1946275"/>
            <a:ext cx="2241550" cy="2320925"/>
            <a:chOff x="3052" y="698"/>
            <a:chExt cx="1412" cy="1462"/>
          </a:xfrm>
        </p:grpSpPr>
        <p:sp>
          <p:nvSpPr>
            <p:cNvPr id="15378" name="AutoShape 19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>
              <a:off x="3052" y="698"/>
              <a:ext cx="1412" cy="1462"/>
            </a:xfrm>
            <a:prstGeom prst="actionButtonHome">
              <a:avLst/>
            </a:prstGeom>
            <a:solidFill>
              <a:schemeClr val="bg2">
                <a:alpha val="25098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5379" name="Oval 20"/>
            <p:cNvSpPr>
              <a:spLocks noChangeAspect="1" noChangeArrowheads="1"/>
            </p:cNvSpPr>
            <p:nvPr/>
          </p:nvSpPr>
          <p:spPr bwMode="auto">
            <a:xfrm>
              <a:off x="3717" y="86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5380" name="Oval 21"/>
            <p:cNvSpPr>
              <a:spLocks noChangeAspect="1" noChangeArrowheads="1"/>
            </p:cNvSpPr>
            <p:nvPr/>
          </p:nvSpPr>
          <p:spPr bwMode="auto">
            <a:xfrm>
              <a:off x="4101" y="1898"/>
              <a:ext cx="75" cy="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5381" name="Oval 22"/>
            <p:cNvSpPr>
              <a:spLocks noChangeAspect="1" noChangeArrowheads="1"/>
            </p:cNvSpPr>
            <p:nvPr/>
          </p:nvSpPr>
          <p:spPr bwMode="auto">
            <a:xfrm>
              <a:off x="3648" y="1653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5382" name="Oval 23"/>
            <p:cNvSpPr>
              <a:spLocks noChangeAspect="1" noChangeArrowheads="1"/>
            </p:cNvSpPr>
            <p:nvPr/>
          </p:nvSpPr>
          <p:spPr bwMode="auto">
            <a:xfrm>
              <a:off x="3189" y="1392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5383" name="Oval 24"/>
            <p:cNvSpPr>
              <a:spLocks noChangeAspect="1" noChangeArrowheads="1"/>
            </p:cNvSpPr>
            <p:nvPr/>
          </p:nvSpPr>
          <p:spPr bwMode="auto">
            <a:xfrm>
              <a:off x="4032" y="1200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5370" name="AutoShape 26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 rot="1247942">
            <a:off x="5410200" y="2209800"/>
            <a:ext cx="1479550" cy="1787525"/>
          </a:xfrm>
          <a:prstGeom prst="actionButtonHome">
            <a:avLst/>
          </a:prstGeom>
          <a:solidFill>
            <a:schemeClr val="bg2">
              <a:alpha val="25098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371" name="Oval 27"/>
          <p:cNvSpPr>
            <a:spLocks noChangeAspect="1" noChangeArrowheads="1"/>
          </p:cNvSpPr>
          <p:nvPr/>
        </p:nvSpPr>
        <p:spPr bwMode="auto">
          <a:xfrm>
            <a:off x="6281738" y="25479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372" name="Oval 28"/>
          <p:cNvSpPr>
            <a:spLocks noChangeAspect="1" noChangeArrowheads="1"/>
          </p:cNvSpPr>
          <p:nvPr/>
        </p:nvSpPr>
        <p:spPr bwMode="auto">
          <a:xfrm>
            <a:off x="6280150" y="3690938"/>
            <a:ext cx="119063" cy="1190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373" name="Oval 29"/>
          <p:cNvSpPr>
            <a:spLocks noChangeAspect="1" noChangeArrowheads="1"/>
          </p:cNvSpPr>
          <p:nvPr/>
        </p:nvSpPr>
        <p:spPr bwMode="auto">
          <a:xfrm>
            <a:off x="5899150" y="3268663"/>
            <a:ext cx="119063" cy="1190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374" name="Oval 30"/>
          <p:cNvSpPr>
            <a:spLocks noChangeAspect="1" noChangeArrowheads="1"/>
          </p:cNvSpPr>
          <p:nvPr/>
        </p:nvSpPr>
        <p:spPr bwMode="auto">
          <a:xfrm>
            <a:off x="5594350" y="2854325"/>
            <a:ext cx="119063" cy="119063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375" name="Oval 31"/>
          <p:cNvSpPr>
            <a:spLocks noChangeAspect="1" noChangeArrowheads="1"/>
          </p:cNvSpPr>
          <p:nvPr/>
        </p:nvSpPr>
        <p:spPr bwMode="auto">
          <a:xfrm>
            <a:off x="6465888" y="2930525"/>
            <a:ext cx="119062" cy="1190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15363" name="Object 3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981200" y="1981200"/>
          <a:ext cx="730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66" name="Equation" r:id="rId6" imgW="457200" imgH="228600" progId="Equation.3">
                  <p:embed/>
                </p:oleObj>
              </mc:Choice>
              <mc:Fallback>
                <p:oleObj name="Equation" r:id="rId6" imgW="457200" imgH="228600" progId="Equation.3">
                  <p:embed/>
                  <p:pic>
                    <p:nvPicPr>
                      <p:cNvPr id="0" name="Picture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981200"/>
                        <a:ext cx="73025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357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63563" y="4953000"/>
          <a:ext cx="355123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67" name="Equation" r:id="rId8" imgW="1701720" imgH="482400" progId="Equation.3">
                  <p:embed/>
                </p:oleObj>
              </mc:Choice>
              <mc:Fallback>
                <p:oleObj name="Equation" r:id="rId8" imgW="1701720" imgH="482400" progId="Equation.3">
                  <p:embed/>
                  <p:pic>
                    <p:nvPicPr>
                      <p:cNvPr id="0" name="Picture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3" y="4953000"/>
                        <a:ext cx="3551237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359" name="Object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495800" y="4038600"/>
          <a:ext cx="4525963" cy="279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68" name="Equation" r:id="rId10" imgW="2260440" imgH="1396800" progId="Equation.3">
                  <p:embed/>
                </p:oleObj>
              </mc:Choice>
              <mc:Fallback>
                <p:oleObj name="Equation" r:id="rId10" imgW="2260440" imgH="1396800" progId="Equation.3">
                  <p:embed/>
                  <p:pic>
                    <p:nvPicPr>
                      <p:cNvPr id="0" name="Picture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4038600"/>
                        <a:ext cx="4525963" cy="279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0" y="6550223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4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363"/>
            <a:ext cx="8229600" cy="1143000"/>
          </a:xfrm>
        </p:spPr>
        <p:txBody>
          <a:bodyPr/>
          <a:lstStyle/>
          <a:p>
            <a:r>
              <a:rPr lang="en-US" sz="3800" dirty="0" smtClean="0"/>
              <a:t>RANSAC: General form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74763"/>
            <a:ext cx="8229600" cy="4525962"/>
          </a:xfrm>
        </p:spPr>
        <p:txBody>
          <a:bodyPr/>
          <a:lstStyle/>
          <a:p>
            <a:pPr marL="533400" indent="-533400">
              <a:spcAft>
                <a:spcPts val="600"/>
              </a:spcAft>
            </a:pPr>
            <a:r>
              <a:rPr lang="en-US" sz="2400" u="sng" dirty="0" smtClean="0"/>
              <a:t>RANSAC loop</a:t>
            </a:r>
            <a:r>
              <a:rPr lang="en-US" sz="2400" dirty="0" smtClean="0"/>
              <a:t>:</a:t>
            </a:r>
          </a:p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sz="2400" dirty="0" smtClean="0"/>
              <a:t>Randomly select a </a:t>
            </a:r>
            <a:r>
              <a:rPr lang="en-US" sz="2400" i="1" dirty="0" smtClean="0"/>
              <a:t>seed group</a:t>
            </a:r>
            <a:r>
              <a:rPr lang="en-US" sz="2400" dirty="0" smtClean="0"/>
              <a:t> of points on which to base transformation estimate (e.g., a group of matches)</a:t>
            </a:r>
          </a:p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sz="2400" dirty="0" smtClean="0"/>
              <a:t>Compute transformation from seed group</a:t>
            </a:r>
          </a:p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sz="2400" dirty="0" smtClean="0"/>
              <a:t>Find </a:t>
            </a:r>
            <a:r>
              <a:rPr lang="en-US" sz="2400" i="1" dirty="0" smtClean="0"/>
              <a:t>inliers </a:t>
            </a:r>
            <a:r>
              <a:rPr lang="en-US" sz="2400" dirty="0" smtClean="0"/>
              <a:t>to this transformation </a:t>
            </a:r>
          </a:p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sz="2400" dirty="0" smtClean="0"/>
              <a:t>If the number of inliers is sufficiently large, re-compute  estimate of transformation on all of the inliers</a:t>
            </a:r>
            <a:br>
              <a:rPr lang="en-US" sz="2400" dirty="0" smtClean="0"/>
            </a:br>
            <a:endParaRPr lang="en-US" sz="2400" dirty="0" smtClean="0"/>
          </a:p>
          <a:p>
            <a:pPr marL="533400" indent="-533400">
              <a:spcAft>
                <a:spcPts val="600"/>
              </a:spcAft>
            </a:pPr>
            <a:r>
              <a:rPr lang="en-US" sz="2400" dirty="0" smtClean="0"/>
              <a:t>Keep the transformation with the largest number of inliers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ED214E8-B907-4EA9-9F14-A7C899E18B45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0551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RANSAC example: Translation</a:t>
            </a:r>
          </a:p>
        </p:txBody>
      </p:sp>
      <p:pic>
        <p:nvPicPr>
          <p:cNvPr id="99331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314450" y="914400"/>
            <a:ext cx="6515100" cy="5257800"/>
          </a:xfrm>
          <a:noFill/>
        </p:spPr>
      </p:pic>
      <p:sp>
        <p:nvSpPr>
          <p:cNvPr id="709636" name="Line 4"/>
          <p:cNvSpPr>
            <a:spLocks noChangeShapeType="1"/>
          </p:cNvSpPr>
          <p:nvPr/>
        </p:nvSpPr>
        <p:spPr bwMode="auto">
          <a:xfrm flipV="1">
            <a:off x="3886200" y="3657600"/>
            <a:ext cx="16002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09637" name="Line 5"/>
          <p:cNvSpPr>
            <a:spLocks noChangeShapeType="1"/>
          </p:cNvSpPr>
          <p:nvPr/>
        </p:nvSpPr>
        <p:spPr bwMode="auto">
          <a:xfrm flipV="1">
            <a:off x="4114800" y="28956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09638" name="Line 6"/>
          <p:cNvSpPr>
            <a:spLocks noChangeShapeType="1"/>
          </p:cNvSpPr>
          <p:nvPr/>
        </p:nvSpPr>
        <p:spPr bwMode="auto">
          <a:xfrm flipV="1">
            <a:off x="4114800" y="20574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09639" name="Line 7"/>
          <p:cNvSpPr>
            <a:spLocks noChangeShapeType="1"/>
          </p:cNvSpPr>
          <p:nvPr/>
        </p:nvSpPr>
        <p:spPr bwMode="auto">
          <a:xfrm flipV="1">
            <a:off x="3657600" y="24384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09640" name="Line 8"/>
          <p:cNvSpPr>
            <a:spLocks noChangeShapeType="1"/>
          </p:cNvSpPr>
          <p:nvPr/>
        </p:nvSpPr>
        <p:spPr bwMode="auto">
          <a:xfrm flipV="1">
            <a:off x="3657600" y="33528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09641" name="Line 9"/>
          <p:cNvSpPr>
            <a:spLocks noChangeShapeType="1"/>
          </p:cNvSpPr>
          <p:nvPr/>
        </p:nvSpPr>
        <p:spPr bwMode="auto">
          <a:xfrm>
            <a:off x="2971800" y="2895600"/>
            <a:ext cx="29718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09642" name="Line 10"/>
          <p:cNvSpPr>
            <a:spLocks noChangeShapeType="1"/>
          </p:cNvSpPr>
          <p:nvPr/>
        </p:nvSpPr>
        <p:spPr bwMode="auto">
          <a:xfrm>
            <a:off x="2971800" y="1981200"/>
            <a:ext cx="3581400" cy="2286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9339" name="Text Box 11"/>
          <p:cNvSpPr txBox="1">
            <a:spLocks noChangeArrowheads="1"/>
          </p:cNvSpPr>
          <p:nvPr/>
        </p:nvSpPr>
        <p:spPr bwMode="auto">
          <a:xfrm>
            <a:off x="1524000" y="5410200"/>
            <a:ext cx="6019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Select 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one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 match, count 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inliers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/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6616700" y="6488113"/>
            <a:ext cx="4235450" cy="29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Rick Szeliski</a:t>
            </a:r>
          </a:p>
        </p:txBody>
      </p:sp>
    </p:spTree>
    <p:extLst>
      <p:ext uri="{BB962C8B-B14F-4D97-AF65-F5344CB8AC3E}">
        <p14:creationId xmlns:p14="http://schemas.microsoft.com/office/powerpoint/2010/main" val="202988211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7096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7096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7096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7096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7096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096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096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096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7096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7096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7096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096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7096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096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RANSAC example: Translation</a:t>
            </a:r>
          </a:p>
        </p:txBody>
      </p:sp>
      <p:pic>
        <p:nvPicPr>
          <p:cNvPr id="100355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314450" y="914400"/>
            <a:ext cx="6515100" cy="5257800"/>
          </a:xfrm>
          <a:noFill/>
        </p:spPr>
      </p:pic>
      <p:sp>
        <p:nvSpPr>
          <p:cNvPr id="710660" name="Line 4"/>
          <p:cNvSpPr>
            <a:spLocks noChangeShapeType="1"/>
          </p:cNvSpPr>
          <p:nvPr/>
        </p:nvSpPr>
        <p:spPr bwMode="auto">
          <a:xfrm flipV="1">
            <a:off x="3886200" y="3657600"/>
            <a:ext cx="16002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0661" name="Line 5"/>
          <p:cNvSpPr>
            <a:spLocks noChangeShapeType="1"/>
          </p:cNvSpPr>
          <p:nvPr/>
        </p:nvSpPr>
        <p:spPr bwMode="auto">
          <a:xfrm flipV="1">
            <a:off x="4114800" y="28956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0662" name="Line 6"/>
          <p:cNvSpPr>
            <a:spLocks noChangeShapeType="1"/>
          </p:cNvSpPr>
          <p:nvPr/>
        </p:nvSpPr>
        <p:spPr bwMode="auto">
          <a:xfrm flipV="1">
            <a:off x="4114800" y="20574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0663" name="Line 7"/>
          <p:cNvSpPr>
            <a:spLocks noChangeShapeType="1"/>
          </p:cNvSpPr>
          <p:nvPr/>
        </p:nvSpPr>
        <p:spPr bwMode="auto">
          <a:xfrm flipV="1">
            <a:off x="3657600" y="24384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0664" name="Line 8"/>
          <p:cNvSpPr>
            <a:spLocks noChangeShapeType="1"/>
          </p:cNvSpPr>
          <p:nvPr/>
        </p:nvSpPr>
        <p:spPr bwMode="auto">
          <a:xfrm flipV="1">
            <a:off x="3657600" y="33528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0665" name="Line 9"/>
          <p:cNvSpPr>
            <a:spLocks noChangeShapeType="1"/>
          </p:cNvSpPr>
          <p:nvPr/>
        </p:nvSpPr>
        <p:spPr bwMode="auto">
          <a:xfrm>
            <a:off x="2971800" y="2895600"/>
            <a:ext cx="29718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0666" name="Line 10"/>
          <p:cNvSpPr>
            <a:spLocks noChangeShapeType="1"/>
          </p:cNvSpPr>
          <p:nvPr/>
        </p:nvSpPr>
        <p:spPr bwMode="auto">
          <a:xfrm>
            <a:off x="2971800" y="1981200"/>
            <a:ext cx="3581400" cy="2286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3" name="Text Box 11"/>
          <p:cNvSpPr txBox="1">
            <a:spLocks noChangeArrowheads="1"/>
          </p:cNvSpPr>
          <p:nvPr/>
        </p:nvSpPr>
        <p:spPr bwMode="auto">
          <a:xfrm>
            <a:off x="1524000" y="5410200"/>
            <a:ext cx="6019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Select 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one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 match, count 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inliers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4883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106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106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7106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7106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7106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7106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7106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106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106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106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7106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106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7106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106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RANSAC example: Translation</a:t>
            </a:r>
          </a:p>
        </p:txBody>
      </p:sp>
      <p:pic>
        <p:nvPicPr>
          <p:cNvPr id="10137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314450" y="914400"/>
            <a:ext cx="6515100" cy="5257800"/>
          </a:xfrm>
          <a:noFill/>
        </p:spPr>
      </p:pic>
      <p:sp>
        <p:nvSpPr>
          <p:cNvPr id="101380" name="Line 4"/>
          <p:cNvSpPr>
            <a:spLocks noChangeShapeType="1"/>
          </p:cNvSpPr>
          <p:nvPr/>
        </p:nvSpPr>
        <p:spPr bwMode="auto">
          <a:xfrm flipV="1">
            <a:off x="3886200" y="3657600"/>
            <a:ext cx="16002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81" name="Line 5"/>
          <p:cNvSpPr>
            <a:spLocks noChangeShapeType="1"/>
          </p:cNvSpPr>
          <p:nvPr/>
        </p:nvSpPr>
        <p:spPr bwMode="auto">
          <a:xfrm>
            <a:off x="2971800" y="2895600"/>
            <a:ext cx="2971800" cy="762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82" name="Line 6"/>
          <p:cNvSpPr>
            <a:spLocks noChangeShapeType="1"/>
          </p:cNvSpPr>
          <p:nvPr/>
        </p:nvSpPr>
        <p:spPr bwMode="auto">
          <a:xfrm>
            <a:off x="2971800" y="1981200"/>
            <a:ext cx="3581400" cy="2286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83" name="Text Box 7"/>
          <p:cNvSpPr txBox="1">
            <a:spLocks noChangeArrowheads="1"/>
          </p:cNvSpPr>
          <p:nvPr/>
        </p:nvSpPr>
        <p:spPr bwMode="auto">
          <a:xfrm>
            <a:off x="1524000" y="5410200"/>
            <a:ext cx="6019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Find “average” translation vector</a:t>
            </a:r>
          </a:p>
        </p:txBody>
      </p:sp>
      <p:sp>
        <p:nvSpPr>
          <p:cNvPr id="101384" name="Line 8"/>
          <p:cNvSpPr>
            <a:spLocks noChangeShapeType="1"/>
          </p:cNvSpPr>
          <p:nvPr/>
        </p:nvSpPr>
        <p:spPr bwMode="auto">
          <a:xfrm flipV="1">
            <a:off x="4114800" y="28956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85" name="Line 9"/>
          <p:cNvSpPr>
            <a:spLocks noChangeShapeType="1"/>
          </p:cNvSpPr>
          <p:nvPr/>
        </p:nvSpPr>
        <p:spPr bwMode="auto">
          <a:xfrm flipV="1">
            <a:off x="4114800" y="20574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86" name="Line 10"/>
          <p:cNvSpPr>
            <a:spLocks noChangeShapeType="1"/>
          </p:cNvSpPr>
          <p:nvPr/>
        </p:nvSpPr>
        <p:spPr bwMode="auto">
          <a:xfrm flipV="1">
            <a:off x="3657600" y="24384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87" name="Line 11"/>
          <p:cNvSpPr>
            <a:spLocks noChangeShapeType="1"/>
          </p:cNvSpPr>
          <p:nvPr/>
        </p:nvSpPr>
        <p:spPr bwMode="auto">
          <a:xfrm flipV="1">
            <a:off x="3657600" y="33528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1692" name="Line 12"/>
          <p:cNvSpPr>
            <a:spLocks noChangeShapeType="1"/>
          </p:cNvSpPr>
          <p:nvPr/>
        </p:nvSpPr>
        <p:spPr bwMode="auto">
          <a:xfrm flipV="1">
            <a:off x="3810000" y="3124200"/>
            <a:ext cx="1676400" cy="7620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5991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169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RANSAC pros and cons</a:t>
            </a:r>
          </a:p>
        </p:txBody>
      </p:sp>
      <p:sp>
        <p:nvSpPr>
          <p:cNvPr id="159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Simple and general</a:t>
            </a:r>
          </a:p>
          <a:p>
            <a:pPr lvl="1"/>
            <a:r>
              <a:rPr lang="en-US" dirty="0" smtClean="0"/>
              <a:t>Applicable to many different problems</a:t>
            </a:r>
          </a:p>
          <a:p>
            <a:pPr lvl="1"/>
            <a:r>
              <a:rPr lang="en-US" dirty="0" smtClean="0"/>
              <a:t>Often works well in practice</a:t>
            </a:r>
          </a:p>
          <a:p>
            <a:pPr>
              <a:buFontTx/>
              <a:buChar char="•"/>
            </a:pPr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Lots of parameters to tune</a:t>
            </a:r>
          </a:p>
          <a:p>
            <a:pPr lvl="1"/>
            <a:r>
              <a:rPr lang="en-US" dirty="0" smtClean="0"/>
              <a:t>Doesn’t work well for low </a:t>
            </a:r>
            <a:r>
              <a:rPr lang="en-US" dirty="0" err="1" smtClean="0"/>
              <a:t>inlier</a:t>
            </a:r>
            <a:r>
              <a:rPr lang="en-US" dirty="0" smtClean="0"/>
              <a:t> ratios (too many iterations, </a:t>
            </a:r>
            <a:br>
              <a:rPr lang="en-US" dirty="0" smtClean="0"/>
            </a:br>
            <a:r>
              <a:rPr lang="en-US" dirty="0" smtClean="0"/>
              <a:t>or can fail completely)</a:t>
            </a:r>
          </a:p>
          <a:p>
            <a:pPr lvl="1"/>
            <a:r>
              <a:rPr lang="en-US" dirty="0" smtClean="0"/>
              <a:t>Can’t always get a good initialization </a:t>
            </a:r>
            <a:br>
              <a:rPr lang="en-US" dirty="0" smtClean="0"/>
            </a:br>
            <a:r>
              <a:rPr lang="en-US" dirty="0" smtClean="0"/>
              <a:t>of the model based on the minimum </a:t>
            </a:r>
            <a:br>
              <a:rPr lang="en-US" dirty="0" smtClean="0"/>
            </a:br>
            <a:r>
              <a:rPr lang="en-US" dirty="0" smtClean="0"/>
              <a:t>number of samples</a:t>
            </a:r>
          </a:p>
        </p:txBody>
      </p:sp>
      <p:pic>
        <p:nvPicPr>
          <p:cNvPr id="5" name="Picture 7" descr="Picture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4191000"/>
            <a:ext cx="3086100" cy="23191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696200" y="65502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Lana </a:t>
            </a:r>
            <a:r>
              <a:rPr lang="en-US" sz="1400" dirty="0" err="1" smtClean="0">
                <a:solidFill>
                  <a:srgbClr val="000000"/>
                </a:solidFill>
              </a:rPr>
              <a:t>Lazebnik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315200" y="6324600"/>
            <a:ext cx="1905000" cy="457200"/>
          </a:xfrm>
        </p:spPr>
        <p:txBody>
          <a:bodyPr/>
          <a:lstStyle/>
          <a:p>
            <a:pPr>
              <a:defRPr/>
            </a:pPr>
            <a:fld id="{173F9778-4E3B-4556-9901-4F979F0CF0D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14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1299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Today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Image mosaics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Fitting a 2D transformation</a:t>
            </a:r>
          </a:p>
          <a:p>
            <a:pPr lvl="2"/>
            <a:r>
              <a:rPr lang="en-US" dirty="0" err="1" smtClean="0">
                <a:latin typeface="Arial" pitchFamily="34" charset="0"/>
                <a:cs typeface="Arial" pitchFamily="34" charset="0"/>
              </a:rPr>
              <a:t>Homography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2D image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warping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omputing an image mosaic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72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Last time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Interactive segmentation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Feature-based alignment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2D transformations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Affine fit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RANSAC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 frames commercial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http://www.youtube.com/watch?v=</a:t>
            </a:r>
            <a:r>
              <a:rPr lang="en-US" dirty="0" smtClean="0">
                <a:hlinkClick r:id="rId2"/>
              </a:rPr>
              <a:t>2RPl5vPEoQk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8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Mosaics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188" y="5711825"/>
            <a:ext cx="8305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</a:rPr>
              <a:t>Obtain a wider angle view by combining multiple images.</a:t>
            </a:r>
            <a:endParaRPr lang="en-US" sz="2400" i="1" dirty="0">
              <a:solidFill>
                <a:srgbClr val="000000"/>
              </a:solidFill>
            </a:endParaRPr>
          </a:p>
        </p:txBody>
      </p:sp>
      <p:pic>
        <p:nvPicPr>
          <p:cNvPr id="78852" name="Picture 5" descr="MCj0431617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514600"/>
            <a:ext cx="2209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 flipH="1">
            <a:off x="762000" y="3962400"/>
            <a:ext cx="838200" cy="914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H="1">
            <a:off x="1066800" y="3962400"/>
            <a:ext cx="533400" cy="1066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1371600" y="3962400"/>
            <a:ext cx="228600" cy="1143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1600200" y="3962400"/>
            <a:ext cx="152400" cy="1219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1600200" y="3962400"/>
            <a:ext cx="609600" cy="1143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1600200" y="3962400"/>
            <a:ext cx="914400" cy="914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1600200" y="3962400"/>
            <a:ext cx="1066800" cy="533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24" name="Picture 23" descr="wall.jpg"/>
          <p:cNvPicPr>
            <a:picLocks noChangeAspect="1"/>
          </p:cNvPicPr>
          <p:nvPr/>
        </p:nvPicPr>
        <p:blipFill>
          <a:blip r:embed="rId3"/>
          <a:srcRect l="3477" r="73260" b="47403"/>
          <a:stretch>
            <a:fillRect/>
          </a:stretch>
        </p:blipFill>
        <p:spPr bwMode="auto">
          <a:xfrm>
            <a:off x="2344738" y="1027113"/>
            <a:ext cx="14605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351088" y="3392488"/>
            <a:ext cx="6529387" cy="2043112"/>
            <a:chOff x="1584960" y="3648078"/>
            <a:chExt cx="6528801" cy="2042538"/>
          </a:xfrm>
        </p:grpSpPr>
        <p:sp>
          <p:nvSpPr>
            <p:cNvPr id="78867" name="TextBox 21"/>
            <p:cNvSpPr txBox="1">
              <a:spLocks noChangeArrowheads="1"/>
            </p:cNvSpPr>
            <p:nvPr/>
          </p:nvSpPr>
          <p:spPr bwMode="auto">
            <a:xfrm rot="5400000">
              <a:off x="7109681" y="4579187"/>
              <a:ext cx="1716056" cy="292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b="1">
                  <a:solidFill>
                    <a:srgbClr val="000000"/>
                  </a:solidFill>
                </a:rPr>
                <a:t>image from S. Seitz</a:t>
              </a:r>
            </a:p>
          </p:txBody>
        </p:sp>
        <p:pic>
          <p:nvPicPr>
            <p:cNvPr id="78868" name="Picture 24" descr="wall.jpg"/>
            <p:cNvPicPr>
              <a:picLocks noChangeAspect="1"/>
            </p:cNvPicPr>
            <p:nvPr/>
          </p:nvPicPr>
          <p:blipFill>
            <a:blip r:embed="rId3"/>
            <a:srcRect t="51581"/>
            <a:stretch>
              <a:fillRect/>
            </a:stretch>
          </p:blipFill>
          <p:spPr bwMode="auto">
            <a:xfrm>
              <a:off x="1584960" y="3648078"/>
              <a:ext cx="6278880" cy="2042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6" name="Picture 25" descr="wall.jpg"/>
          <p:cNvPicPr>
            <a:picLocks noChangeAspect="1"/>
          </p:cNvPicPr>
          <p:nvPr/>
        </p:nvPicPr>
        <p:blipFill>
          <a:blip r:embed="rId3"/>
          <a:srcRect l="71997" r="4642" b="47403"/>
          <a:stretch>
            <a:fillRect/>
          </a:stretch>
        </p:blipFill>
        <p:spPr bwMode="auto">
          <a:xfrm>
            <a:off x="7127875" y="1027113"/>
            <a:ext cx="146685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wall.jpg"/>
          <p:cNvPicPr>
            <a:picLocks noChangeAspect="1"/>
          </p:cNvPicPr>
          <p:nvPr/>
        </p:nvPicPr>
        <p:blipFill>
          <a:blip r:embed="rId3"/>
          <a:srcRect l="49899" r="28003" b="47403"/>
          <a:stretch>
            <a:fillRect/>
          </a:stretch>
        </p:blipFill>
        <p:spPr bwMode="auto">
          <a:xfrm>
            <a:off x="5630863" y="1027113"/>
            <a:ext cx="138747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7" descr="wall.jpg"/>
          <p:cNvPicPr>
            <a:picLocks noChangeAspect="1"/>
          </p:cNvPicPr>
          <p:nvPr/>
        </p:nvPicPr>
        <p:blipFill>
          <a:blip r:embed="rId3"/>
          <a:srcRect l="27220" r="50101" b="47403"/>
          <a:stretch>
            <a:fillRect/>
          </a:stretch>
        </p:blipFill>
        <p:spPr bwMode="auto">
          <a:xfrm>
            <a:off x="3987800" y="1019175"/>
            <a:ext cx="1423988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8515350" y="2005013"/>
            <a:ext cx="10223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. . 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550223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93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Panoramic Photos are old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685800" y="3048000"/>
            <a:ext cx="7772400" cy="609600"/>
          </a:xfrm>
        </p:spPr>
        <p:txBody>
          <a:bodyPr/>
          <a:lstStyle/>
          <a:p>
            <a:r>
              <a:rPr lang="en-US" altLang="en-US" dirty="0" smtClean="0"/>
              <a:t>Sydney, 1875</a:t>
            </a:r>
          </a:p>
        </p:txBody>
      </p:sp>
      <p:pic>
        <p:nvPicPr>
          <p:cNvPr id="57348" name="Picture 2" descr="C:\Documents and Settings\James\Desktop\cs 129 comp_photo\hays_slides_2012\23\Historic_Sydney_Panoram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25353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4" descr="C:\Documents and Settings\James\Desktop\cs 129 comp_photo\hays_slides_2012\23\800px-بيروت-القرن_١٩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8600"/>
            <a:ext cx="911225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85800" y="60198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kern="0" dirty="0">
                <a:latin typeface="+mn-lt"/>
              </a:rPr>
              <a:t>Beirut, late 1800’s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5502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James Hays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811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168275"/>
            <a:ext cx="8229600" cy="1143000"/>
          </a:xfrm>
        </p:spPr>
        <p:txBody>
          <a:bodyPr/>
          <a:lstStyle/>
          <a:p>
            <a:r>
              <a:rPr lang="en-US" sz="4000" dirty="0" smtClean="0"/>
              <a:t>How to stitch together a panorama (a.k.a. mosaic)?</a:t>
            </a:r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524000"/>
            <a:ext cx="8915400" cy="4525963"/>
          </a:xfrm>
        </p:spPr>
        <p:txBody>
          <a:bodyPr/>
          <a:lstStyle/>
          <a:p>
            <a:r>
              <a:rPr lang="en-US" sz="2800" dirty="0" smtClean="0"/>
              <a:t>Basic Procedure</a:t>
            </a:r>
          </a:p>
          <a:p>
            <a:pPr lvl="1"/>
            <a:r>
              <a:rPr lang="en-US" sz="2400" dirty="0" smtClean="0"/>
              <a:t>Take a sequence of images from the same position</a:t>
            </a:r>
          </a:p>
          <a:p>
            <a:pPr lvl="2"/>
            <a:r>
              <a:rPr lang="en-US" sz="2000" dirty="0" smtClean="0"/>
              <a:t>Rotate the camera about its optical center</a:t>
            </a:r>
          </a:p>
          <a:p>
            <a:pPr lvl="1"/>
            <a:r>
              <a:rPr lang="en-US" sz="2400" dirty="0" smtClean="0"/>
              <a:t>Compute transformation between second image and first</a:t>
            </a:r>
          </a:p>
          <a:p>
            <a:pPr lvl="1"/>
            <a:r>
              <a:rPr lang="en-US" sz="2400" dirty="0" smtClean="0"/>
              <a:t>Transform the second image to overlap with the first</a:t>
            </a:r>
          </a:p>
          <a:p>
            <a:pPr lvl="1"/>
            <a:r>
              <a:rPr lang="en-US" sz="2400" dirty="0" smtClean="0"/>
              <a:t>Blend the two together to create a mosaic</a:t>
            </a:r>
          </a:p>
          <a:p>
            <a:pPr lvl="1"/>
            <a:r>
              <a:rPr lang="en-US" sz="2400" dirty="0" smtClean="0"/>
              <a:t>(If there are more images, repeat)</a:t>
            </a:r>
          </a:p>
          <a:p>
            <a:pPr lvl="1"/>
            <a:endParaRPr lang="en-US" sz="2400" dirty="0" smtClean="0"/>
          </a:p>
          <a:p>
            <a:r>
              <a:rPr lang="en-US" sz="2400" dirty="0" smtClean="0"/>
              <a:t>…but </a:t>
            </a:r>
            <a:r>
              <a:rPr lang="en-US" sz="2400" b="1" dirty="0" smtClean="0"/>
              <a:t>wait</a:t>
            </a:r>
            <a:r>
              <a:rPr lang="en-US" sz="2400" dirty="0" smtClean="0"/>
              <a:t>, why should this work at all?</a:t>
            </a:r>
          </a:p>
          <a:p>
            <a:pPr lvl="1"/>
            <a:r>
              <a:rPr lang="en-US" sz="2400" dirty="0" smtClean="0"/>
              <a:t>What about the 3D geometry of the scene?</a:t>
            </a:r>
          </a:p>
          <a:p>
            <a:pPr lvl="1"/>
            <a:r>
              <a:rPr lang="en-US" sz="2400" dirty="0" smtClean="0"/>
              <a:t>Why aren’t we using it?</a:t>
            </a:r>
          </a:p>
        </p:txBody>
      </p:sp>
      <p:sp>
        <p:nvSpPr>
          <p:cNvPr id="79876" name="TextBox 3"/>
          <p:cNvSpPr txBox="1">
            <a:spLocks noChangeArrowheads="1"/>
          </p:cNvSpPr>
          <p:nvPr/>
        </p:nvSpPr>
        <p:spPr bwMode="auto">
          <a:xfrm>
            <a:off x="7273925" y="6516688"/>
            <a:ext cx="2555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Source: Steve Seitz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58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build="p" bldLvl="2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Pinhole camera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9575" y="1201738"/>
            <a:ext cx="8423275" cy="4525962"/>
          </a:xfrm>
        </p:spPr>
        <p:txBody>
          <a:bodyPr/>
          <a:lstStyle/>
          <a:p>
            <a:pPr eaLnBrk="1" hangingPunct="1"/>
            <a:r>
              <a:rPr lang="en-US" sz="2800" dirty="0" smtClean="0"/>
              <a:t>Pinhole camera is a simple model to approximate imaging process, perspective </a:t>
            </a:r>
            <a:r>
              <a:rPr lang="en-US" sz="2800" b="1" dirty="0" smtClean="0"/>
              <a:t>projection</a:t>
            </a:r>
            <a:r>
              <a:rPr lang="en-US" sz="2800" dirty="0" smtClean="0"/>
              <a:t>.</a:t>
            </a: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4" t="45230" r="7346" b="11568"/>
          <a:stretch>
            <a:fillRect/>
          </a:stretch>
        </p:blipFill>
        <p:spPr bwMode="auto">
          <a:xfrm>
            <a:off x="1395413" y="2370138"/>
            <a:ext cx="6554787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Text Box 7"/>
          <p:cNvSpPr txBox="1">
            <a:spLocks noChangeArrowheads="1"/>
          </p:cNvSpPr>
          <p:nvPr/>
        </p:nvSpPr>
        <p:spPr bwMode="auto">
          <a:xfrm>
            <a:off x="3886200" y="6550025"/>
            <a:ext cx="3514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Fig from Forsyth and Ponce</a:t>
            </a:r>
          </a:p>
        </p:txBody>
      </p:sp>
      <p:sp>
        <p:nvSpPr>
          <p:cNvPr id="17414" name="Text Box 9"/>
          <p:cNvSpPr txBox="1">
            <a:spLocks noChangeArrowheads="1"/>
          </p:cNvSpPr>
          <p:nvPr/>
        </p:nvSpPr>
        <p:spPr bwMode="auto">
          <a:xfrm>
            <a:off x="811213" y="5181600"/>
            <a:ext cx="73088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2800" smtClean="0">
                <a:solidFill>
                  <a:srgbClr val="000000"/>
                </a:solidFill>
              </a:rPr>
              <a:t>If we treat pinhole as a point, only one ray from any given point can enter the camera.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2344738" y="4352925"/>
            <a:ext cx="1131887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Virtual image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4754563" y="4414838"/>
            <a:ext cx="985837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pinhole</a:t>
            </a:r>
          </a:p>
        </p:txBody>
      </p:sp>
      <p:sp>
        <p:nvSpPr>
          <p:cNvPr id="17417" name="TextBox 9"/>
          <p:cNvSpPr txBox="1">
            <a:spLocks noChangeArrowheads="1"/>
          </p:cNvSpPr>
          <p:nvPr/>
        </p:nvSpPr>
        <p:spPr bwMode="auto">
          <a:xfrm>
            <a:off x="7456488" y="3392488"/>
            <a:ext cx="985837" cy="646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Image plane</a:t>
            </a:r>
          </a:p>
        </p:txBody>
      </p:sp>
      <p:sp>
        <p:nvSpPr>
          <p:cNvPr id="7" name="Rectangle 6"/>
          <p:cNvSpPr/>
          <p:nvPr/>
        </p:nvSpPr>
        <p:spPr>
          <a:xfrm rot="10800000">
            <a:off x="2855887" y="2698740"/>
            <a:ext cx="1277956" cy="1825650"/>
          </a:xfrm>
          <a:prstGeom prst="rect">
            <a:avLst/>
          </a:prstGeom>
          <a:noFill/>
          <a:ln w="57150">
            <a:solidFill>
              <a:srgbClr val="FFC000"/>
            </a:solidFill>
          </a:ln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50223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BA8175-55DA-4EF8-B888-CA4A03D1E99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27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8"/>
            <a:ext cx="9144000" cy="1143000"/>
          </a:xfrm>
        </p:spPr>
        <p:txBody>
          <a:bodyPr/>
          <a:lstStyle/>
          <a:p>
            <a:r>
              <a:rPr lang="en-US" sz="4000" dirty="0" smtClean="0"/>
              <a:t>Mosaics: generating synthetic views</a:t>
            </a:r>
          </a:p>
        </p:txBody>
      </p:sp>
      <p:sp>
        <p:nvSpPr>
          <p:cNvPr id="80899" name="Line 4"/>
          <p:cNvSpPr>
            <a:spLocks noChangeShapeType="1"/>
          </p:cNvSpPr>
          <p:nvPr/>
        </p:nvSpPr>
        <p:spPr bwMode="auto">
          <a:xfrm flipV="1">
            <a:off x="3816350" y="2557463"/>
            <a:ext cx="2849563" cy="800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2" name="Line 7"/>
          <p:cNvSpPr>
            <a:spLocks noChangeShapeType="1"/>
          </p:cNvSpPr>
          <p:nvPr/>
        </p:nvSpPr>
        <p:spPr bwMode="auto">
          <a:xfrm>
            <a:off x="3616325" y="3481388"/>
            <a:ext cx="3430588" cy="4587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4" name="Line 9"/>
          <p:cNvSpPr>
            <a:spLocks noChangeShapeType="1"/>
          </p:cNvSpPr>
          <p:nvPr/>
        </p:nvSpPr>
        <p:spPr bwMode="auto">
          <a:xfrm>
            <a:off x="3822700" y="3575050"/>
            <a:ext cx="2955925" cy="1060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5" name="Line 10"/>
          <p:cNvSpPr>
            <a:spLocks noChangeShapeType="1"/>
          </p:cNvSpPr>
          <p:nvPr/>
        </p:nvSpPr>
        <p:spPr bwMode="auto">
          <a:xfrm flipV="1">
            <a:off x="3630613" y="2057400"/>
            <a:ext cx="1879600" cy="1270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6" name="Line 11"/>
          <p:cNvSpPr>
            <a:spLocks noChangeShapeType="1"/>
          </p:cNvSpPr>
          <p:nvPr/>
        </p:nvSpPr>
        <p:spPr bwMode="auto">
          <a:xfrm flipV="1">
            <a:off x="3886200" y="3208338"/>
            <a:ext cx="3243263" cy="209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7" name="Line 12"/>
          <p:cNvSpPr>
            <a:spLocks noChangeShapeType="1"/>
          </p:cNvSpPr>
          <p:nvPr/>
        </p:nvSpPr>
        <p:spPr bwMode="auto">
          <a:xfrm>
            <a:off x="3608388" y="3563938"/>
            <a:ext cx="2030412" cy="20748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9" name="Oval 14"/>
          <p:cNvSpPr>
            <a:spLocks noChangeArrowheads="1"/>
          </p:cNvSpPr>
          <p:nvPr/>
        </p:nvSpPr>
        <p:spPr bwMode="auto">
          <a:xfrm>
            <a:off x="3409950" y="3321050"/>
            <a:ext cx="228600" cy="2286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562350" y="1676400"/>
            <a:ext cx="1314450" cy="2133600"/>
            <a:chOff x="2244" y="1056"/>
            <a:chExt cx="828" cy="1344"/>
          </a:xfrm>
        </p:grpSpPr>
        <p:sp>
          <p:nvSpPr>
            <p:cNvPr id="80924" name="Line 17"/>
            <p:cNvSpPr>
              <a:spLocks noChangeShapeType="1"/>
            </p:cNvSpPr>
            <p:nvPr/>
          </p:nvSpPr>
          <p:spPr bwMode="auto">
            <a:xfrm>
              <a:off x="2544" y="1440"/>
              <a:ext cx="432" cy="960"/>
            </a:xfrm>
            <a:prstGeom prst="lin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925" name="Line 21"/>
            <p:cNvSpPr>
              <a:spLocks noChangeShapeType="1"/>
            </p:cNvSpPr>
            <p:nvPr/>
          </p:nvSpPr>
          <p:spPr bwMode="auto">
            <a:xfrm flipV="1">
              <a:off x="2784" y="1776"/>
              <a:ext cx="288" cy="144"/>
            </a:xfrm>
            <a:prstGeom prst="line">
              <a:avLst/>
            </a:prstGeom>
            <a:noFill/>
            <a:ln w="38100" cap="rnd">
              <a:solidFill>
                <a:srgbClr val="0070C0"/>
              </a:solidFill>
              <a:prstDash val="sysDot"/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926" name="Text Box 31"/>
            <p:cNvSpPr txBox="1">
              <a:spLocks noChangeArrowheads="1"/>
            </p:cNvSpPr>
            <p:nvPr/>
          </p:nvSpPr>
          <p:spPr bwMode="auto">
            <a:xfrm>
              <a:off x="2244" y="1056"/>
              <a:ext cx="59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real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camera</a:t>
              </a:r>
            </a:p>
          </p:txBody>
        </p: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4800600" y="1752600"/>
            <a:ext cx="1905000" cy="3810000"/>
            <a:chOff x="3024" y="1104"/>
            <a:chExt cx="1200" cy="2400"/>
          </a:xfrm>
        </p:grpSpPr>
        <p:sp>
          <p:nvSpPr>
            <p:cNvPr id="80921" name="Line 22"/>
            <p:cNvSpPr>
              <a:spLocks noChangeShapeType="1"/>
            </p:cNvSpPr>
            <p:nvPr/>
          </p:nvSpPr>
          <p:spPr bwMode="auto">
            <a:xfrm>
              <a:off x="3312" y="2448"/>
              <a:ext cx="336" cy="96"/>
            </a:xfrm>
            <a:prstGeom prst="line">
              <a:avLst/>
            </a:prstGeom>
            <a:noFill/>
            <a:ln w="38100" cap="rnd">
              <a:solidFill>
                <a:srgbClr val="0070C0"/>
              </a:solidFill>
              <a:prstDash val="sysDot"/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922" name="Line 19"/>
            <p:cNvSpPr>
              <a:spLocks noChangeShapeType="1"/>
            </p:cNvSpPr>
            <p:nvPr/>
          </p:nvSpPr>
          <p:spPr bwMode="auto">
            <a:xfrm flipH="1">
              <a:off x="3024" y="1488"/>
              <a:ext cx="480" cy="2016"/>
            </a:xfrm>
            <a:prstGeom prst="lin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923" name="Text Box 32"/>
            <p:cNvSpPr txBox="1">
              <a:spLocks noChangeArrowheads="1"/>
            </p:cNvSpPr>
            <p:nvPr/>
          </p:nvSpPr>
          <p:spPr bwMode="auto">
            <a:xfrm>
              <a:off x="3540" y="1104"/>
              <a:ext cx="68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synthetic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camera</a:t>
              </a:r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4365625" y="2841625"/>
            <a:ext cx="1131888" cy="925513"/>
            <a:chOff x="2750" y="1790"/>
            <a:chExt cx="713" cy="583"/>
          </a:xfrm>
        </p:grpSpPr>
        <p:sp>
          <p:nvSpPr>
            <p:cNvPr id="80915" name="Oval 24"/>
            <p:cNvSpPr>
              <a:spLocks noChangeArrowheads="1"/>
            </p:cNvSpPr>
            <p:nvPr/>
          </p:nvSpPr>
          <p:spPr bwMode="auto">
            <a:xfrm>
              <a:off x="2750" y="195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0916" name="Oval 25"/>
            <p:cNvSpPr>
              <a:spLocks noChangeArrowheads="1"/>
            </p:cNvSpPr>
            <p:nvPr/>
          </p:nvSpPr>
          <p:spPr bwMode="auto">
            <a:xfrm>
              <a:off x="2812" y="2071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0917" name="Oval 26"/>
            <p:cNvSpPr>
              <a:spLocks noChangeArrowheads="1"/>
            </p:cNvSpPr>
            <p:nvPr/>
          </p:nvSpPr>
          <p:spPr bwMode="auto">
            <a:xfrm>
              <a:off x="2880" y="224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0918" name="Oval 28"/>
            <p:cNvSpPr>
              <a:spLocks noChangeArrowheads="1"/>
            </p:cNvSpPr>
            <p:nvPr/>
          </p:nvSpPr>
          <p:spPr bwMode="auto">
            <a:xfrm>
              <a:off x="3367" y="179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0919" name="Oval 29"/>
            <p:cNvSpPr>
              <a:spLocks noChangeArrowheads="1"/>
            </p:cNvSpPr>
            <p:nvPr/>
          </p:nvSpPr>
          <p:spPr bwMode="auto">
            <a:xfrm>
              <a:off x="3312" y="205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0920" name="Oval 30"/>
            <p:cNvSpPr>
              <a:spLocks noChangeArrowheads="1"/>
            </p:cNvSpPr>
            <p:nvPr/>
          </p:nvSpPr>
          <p:spPr bwMode="auto">
            <a:xfrm>
              <a:off x="3264" y="2277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649252" name="Text Box 36"/>
          <p:cNvSpPr txBox="1">
            <a:spLocks noChangeArrowheads="1"/>
          </p:cNvSpPr>
          <p:nvPr/>
        </p:nvSpPr>
        <p:spPr bwMode="auto">
          <a:xfrm>
            <a:off x="1355725" y="5692775"/>
            <a:ext cx="68056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Can generate any synthetic camera view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as long as it has </a:t>
            </a:r>
            <a:r>
              <a:rPr lang="en-US" sz="2400" b="1" dirty="0">
                <a:solidFill>
                  <a:srgbClr val="000000"/>
                </a:solidFill>
              </a:rPr>
              <a:t>the same center of projection</a:t>
            </a:r>
            <a:r>
              <a:rPr lang="en-US" sz="2400" dirty="0">
                <a:solidFill>
                  <a:srgbClr val="000000"/>
                </a:solidFill>
              </a:rPr>
              <a:t>!</a:t>
            </a:r>
          </a:p>
        </p:txBody>
      </p:sp>
      <p:sp>
        <p:nvSpPr>
          <p:cNvPr id="80914" name="TextBox 29"/>
          <p:cNvSpPr txBox="1">
            <a:spLocks noChangeArrowheads="1"/>
          </p:cNvSpPr>
          <p:nvPr/>
        </p:nvSpPr>
        <p:spPr bwMode="auto">
          <a:xfrm>
            <a:off x="7493000" y="6532563"/>
            <a:ext cx="25558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Source: </a:t>
            </a:r>
            <a:r>
              <a:rPr lang="en-US" sz="1200" dirty="0" err="1">
                <a:solidFill>
                  <a:srgbClr val="000000"/>
                </a:solidFill>
              </a:rPr>
              <a:t>Alyosha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Efros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6323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92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Mosaics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188" y="5711825"/>
            <a:ext cx="8305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</a:rPr>
              <a:t>Obtain a wider angle view by combining multiple images.</a:t>
            </a:r>
            <a:endParaRPr lang="en-US" sz="2400" i="1" dirty="0">
              <a:solidFill>
                <a:srgbClr val="000000"/>
              </a:solidFill>
            </a:endParaRPr>
          </a:p>
        </p:txBody>
      </p:sp>
      <p:pic>
        <p:nvPicPr>
          <p:cNvPr id="78852" name="Picture 5" descr="MCj0431617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514600"/>
            <a:ext cx="2209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 flipH="1">
            <a:off x="762000" y="3962400"/>
            <a:ext cx="838200" cy="914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H="1">
            <a:off x="1066800" y="3962400"/>
            <a:ext cx="533400" cy="1066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1371600" y="3962400"/>
            <a:ext cx="228600" cy="1143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1600200" y="3962400"/>
            <a:ext cx="152400" cy="1219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1600200" y="3962400"/>
            <a:ext cx="609600" cy="1143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1600200" y="3962400"/>
            <a:ext cx="914400" cy="914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1600200" y="3962400"/>
            <a:ext cx="1066800" cy="533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22" name="Picture 4" descr="fig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" y="1571372"/>
            <a:ext cx="2192338" cy="1096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wall.jpg"/>
          <p:cNvPicPr>
            <a:picLocks noChangeAspect="1"/>
          </p:cNvPicPr>
          <p:nvPr/>
        </p:nvPicPr>
        <p:blipFill>
          <a:blip r:embed="rId4"/>
          <a:srcRect l="3477" r="73260" b="47403"/>
          <a:stretch>
            <a:fillRect/>
          </a:stretch>
        </p:blipFill>
        <p:spPr bwMode="auto">
          <a:xfrm>
            <a:off x="2344738" y="1027113"/>
            <a:ext cx="14605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351088" y="3392488"/>
            <a:ext cx="6529387" cy="2043112"/>
            <a:chOff x="1584960" y="3648078"/>
            <a:chExt cx="6528801" cy="2042538"/>
          </a:xfrm>
        </p:grpSpPr>
        <p:sp>
          <p:nvSpPr>
            <p:cNvPr id="78867" name="TextBox 21"/>
            <p:cNvSpPr txBox="1">
              <a:spLocks noChangeArrowheads="1"/>
            </p:cNvSpPr>
            <p:nvPr/>
          </p:nvSpPr>
          <p:spPr bwMode="auto">
            <a:xfrm rot="5400000">
              <a:off x="7109681" y="4579187"/>
              <a:ext cx="1716056" cy="292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b="1">
                  <a:solidFill>
                    <a:srgbClr val="000000"/>
                  </a:solidFill>
                </a:rPr>
                <a:t>image from S. Seitz</a:t>
              </a:r>
            </a:p>
          </p:txBody>
        </p:sp>
        <p:pic>
          <p:nvPicPr>
            <p:cNvPr id="78868" name="Picture 24" descr="wall.jpg"/>
            <p:cNvPicPr>
              <a:picLocks noChangeAspect="1"/>
            </p:cNvPicPr>
            <p:nvPr/>
          </p:nvPicPr>
          <p:blipFill>
            <a:blip r:embed="rId4"/>
            <a:srcRect t="51581"/>
            <a:stretch>
              <a:fillRect/>
            </a:stretch>
          </p:blipFill>
          <p:spPr bwMode="auto">
            <a:xfrm>
              <a:off x="1584960" y="3648078"/>
              <a:ext cx="6278880" cy="2042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6" name="Picture 25" descr="wall.jpg"/>
          <p:cNvPicPr>
            <a:picLocks noChangeAspect="1"/>
          </p:cNvPicPr>
          <p:nvPr/>
        </p:nvPicPr>
        <p:blipFill>
          <a:blip r:embed="rId4"/>
          <a:srcRect l="71997" r="4642" b="47403"/>
          <a:stretch>
            <a:fillRect/>
          </a:stretch>
        </p:blipFill>
        <p:spPr bwMode="auto">
          <a:xfrm>
            <a:off x="7127875" y="1027113"/>
            <a:ext cx="146685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wall.jpg"/>
          <p:cNvPicPr>
            <a:picLocks noChangeAspect="1"/>
          </p:cNvPicPr>
          <p:nvPr/>
        </p:nvPicPr>
        <p:blipFill>
          <a:blip r:embed="rId4"/>
          <a:srcRect l="49899" r="28003" b="47403"/>
          <a:stretch>
            <a:fillRect/>
          </a:stretch>
        </p:blipFill>
        <p:spPr bwMode="auto">
          <a:xfrm>
            <a:off x="5630863" y="1027113"/>
            <a:ext cx="138747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7" descr="wall.jpg"/>
          <p:cNvPicPr>
            <a:picLocks noChangeAspect="1"/>
          </p:cNvPicPr>
          <p:nvPr/>
        </p:nvPicPr>
        <p:blipFill>
          <a:blip r:embed="rId4"/>
          <a:srcRect l="27220" r="50101" b="47403"/>
          <a:stretch>
            <a:fillRect/>
          </a:stretch>
        </p:blipFill>
        <p:spPr bwMode="auto">
          <a:xfrm>
            <a:off x="3987800" y="1019175"/>
            <a:ext cx="1423988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8515350" y="2005013"/>
            <a:ext cx="10223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. . 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550223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BA8175-55DA-4EF8-B888-CA4A03D1E99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60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181606" y="990600"/>
            <a:ext cx="4089403" cy="3992563"/>
            <a:chOff x="3264" y="624"/>
            <a:chExt cx="2576" cy="2515"/>
          </a:xfrm>
        </p:grpSpPr>
        <p:sp>
          <p:nvSpPr>
            <p:cNvPr id="81964" name="Line 3"/>
            <p:cNvSpPr>
              <a:spLocks noChangeShapeType="1"/>
            </p:cNvSpPr>
            <p:nvPr/>
          </p:nvSpPr>
          <p:spPr bwMode="auto">
            <a:xfrm>
              <a:off x="3264" y="624"/>
              <a:ext cx="0" cy="24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965" name="Text Box 4"/>
            <p:cNvSpPr txBox="1">
              <a:spLocks noChangeArrowheads="1"/>
            </p:cNvSpPr>
            <p:nvPr/>
          </p:nvSpPr>
          <p:spPr bwMode="auto">
            <a:xfrm>
              <a:off x="3631" y="2887"/>
              <a:ext cx="220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</a:rPr>
                <a:t>mosaic </a:t>
              </a:r>
              <a:r>
                <a:rPr lang="en-US" sz="2000" dirty="0" smtClean="0">
                  <a:solidFill>
                    <a:srgbClr val="000000"/>
                  </a:solidFill>
                </a:rPr>
                <a:t>Projective Plane (PP)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81966" name="Line 5"/>
            <p:cNvSpPr>
              <a:spLocks noChangeShapeType="1"/>
            </p:cNvSpPr>
            <p:nvPr/>
          </p:nvSpPr>
          <p:spPr bwMode="auto">
            <a:xfrm flipH="1" flipV="1">
              <a:off x="3312" y="2832"/>
              <a:ext cx="336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244850" y="1828800"/>
            <a:ext cx="946150" cy="1143000"/>
            <a:chOff x="1180" y="816"/>
            <a:chExt cx="596" cy="720"/>
          </a:xfrm>
        </p:grpSpPr>
        <p:sp>
          <p:nvSpPr>
            <p:cNvPr id="81957" name="Line 7"/>
            <p:cNvSpPr>
              <a:spLocks noChangeShapeType="1"/>
            </p:cNvSpPr>
            <p:nvPr/>
          </p:nvSpPr>
          <p:spPr bwMode="auto">
            <a:xfrm>
              <a:off x="1392" y="816"/>
              <a:ext cx="384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" name="Group 8"/>
            <p:cNvGrpSpPr>
              <a:grpSpLocks/>
            </p:cNvGrpSpPr>
            <p:nvPr/>
          </p:nvGrpSpPr>
          <p:grpSpPr bwMode="auto">
            <a:xfrm rot="2180804">
              <a:off x="1180" y="1128"/>
              <a:ext cx="260" cy="408"/>
              <a:chOff x="3979" y="3269"/>
              <a:chExt cx="260" cy="408"/>
            </a:xfrm>
          </p:grpSpPr>
          <p:sp>
            <p:nvSpPr>
              <p:cNvPr id="81959" name="Freeform 9"/>
              <p:cNvSpPr>
                <a:spLocks/>
              </p:cNvSpPr>
              <p:nvPr/>
            </p:nvSpPr>
            <p:spPr bwMode="auto">
              <a:xfrm>
                <a:off x="3984" y="3371"/>
                <a:ext cx="180" cy="306"/>
              </a:xfrm>
              <a:custGeom>
                <a:avLst/>
                <a:gdLst>
                  <a:gd name="T0" fmla="*/ 12 w 202"/>
                  <a:gd name="T1" fmla="*/ 305 h 306"/>
                  <a:gd name="T2" fmla="*/ 0 w 202"/>
                  <a:gd name="T3" fmla="*/ 22 h 306"/>
                  <a:gd name="T4" fmla="*/ 7 w 202"/>
                  <a:gd name="T5" fmla="*/ 13 h 306"/>
                  <a:gd name="T6" fmla="*/ 12 w 202"/>
                  <a:gd name="T7" fmla="*/ 14 h 306"/>
                  <a:gd name="T8" fmla="*/ 17 w 202"/>
                  <a:gd name="T9" fmla="*/ 13 h 306"/>
                  <a:gd name="T10" fmla="*/ 18 w 202"/>
                  <a:gd name="T11" fmla="*/ 10 h 306"/>
                  <a:gd name="T12" fmla="*/ 21 w 202"/>
                  <a:gd name="T13" fmla="*/ 11 h 306"/>
                  <a:gd name="T14" fmla="*/ 25 w 202"/>
                  <a:gd name="T15" fmla="*/ 7 h 306"/>
                  <a:gd name="T16" fmla="*/ 29 w 202"/>
                  <a:gd name="T17" fmla="*/ 9 h 306"/>
                  <a:gd name="T18" fmla="*/ 33 w 202"/>
                  <a:gd name="T19" fmla="*/ 6 h 306"/>
                  <a:gd name="T20" fmla="*/ 37 w 202"/>
                  <a:gd name="T21" fmla="*/ 5 h 306"/>
                  <a:gd name="T22" fmla="*/ 41 w 202"/>
                  <a:gd name="T23" fmla="*/ 3 h 306"/>
                  <a:gd name="T24" fmla="*/ 45 w 202"/>
                  <a:gd name="T25" fmla="*/ 4 h 306"/>
                  <a:gd name="T26" fmla="*/ 49 w 202"/>
                  <a:gd name="T27" fmla="*/ 3 h 306"/>
                  <a:gd name="T28" fmla="*/ 53 w 202"/>
                  <a:gd name="T29" fmla="*/ 0 h 306"/>
                  <a:gd name="T30" fmla="*/ 59 w 202"/>
                  <a:gd name="T31" fmla="*/ 0 h 306"/>
                  <a:gd name="T32" fmla="*/ 63 w 202"/>
                  <a:gd name="T33" fmla="*/ 1 h 306"/>
                  <a:gd name="T34" fmla="*/ 66 w 202"/>
                  <a:gd name="T35" fmla="*/ 1 h 306"/>
                  <a:gd name="T36" fmla="*/ 69 w 202"/>
                  <a:gd name="T37" fmla="*/ 3 h 306"/>
                  <a:gd name="T38" fmla="*/ 73 w 202"/>
                  <a:gd name="T39" fmla="*/ 4 h 306"/>
                  <a:gd name="T40" fmla="*/ 78 w 202"/>
                  <a:gd name="T41" fmla="*/ 7 h 306"/>
                  <a:gd name="T42" fmla="*/ 82 w 202"/>
                  <a:gd name="T43" fmla="*/ 7 h 306"/>
                  <a:gd name="T44" fmla="*/ 88 w 202"/>
                  <a:gd name="T45" fmla="*/ 10 h 306"/>
                  <a:gd name="T46" fmla="*/ 91 w 202"/>
                  <a:gd name="T47" fmla="*/ 12 h 306"/>
                  <a:gd name="T48" fmla="*/ 96 w 202"/>
                  <a:gd name="T49" fmla="*/ 11 h 306"/>
                  <a:gd name="T50" fmla="*/ 99 w 202"/>
                  <a:gd name="T51" fmla="*/ 16 h 306"/>
                  <a:gd name="T52" fmla="*/ 104 w 202"/>
                  <a:gd name="T53" fmla="*/ 17 h 306"/>
                  <a:gd name="T54" fmla="*/ 107 w 202"/>
                  <a:gd name="T55" fmla="*/ 19 h 306"/>
                  <a:gd name="T56" fmla="*/ 111 w 202"/>
                  <a:gd name="T57" fmla="*/ 21 h 306"/>
                  <a:gd name="T58" fmla="*/ 113 w 202"/>
                  <a:gd name="T59" fmla="*/ 24 h 306"/>
                  <a:gd name="T60" fmla="*/ 116 w 202"/>
                  <a:gd name="T61" fmla="*/ 27 h 306"/>
                  <a:gd name="T62" fmla="*/ 120 w 202"/>
                  <a:gd name="T63" fmla="*/ 31 h 306"/>
                  <a:gd name="T64" fmla="*/ 121 w 202"/>
                  <a:gd name="T65" fmla="*/ 35 h 306"/>
                  <a:gd name="T66" fmla="*/ 124 w 202"/>
                  <a:gd name="T67" fmla="*/ 36 h 306"/>
                  <a:gd name="T68" fmla="*/ 127 w 202"/>
                  <a:gd name="T69" fmla="*/ 41 h 306"/>
                  <a:gd name="T70" fmla="*/ 129 w 202"/>
                  <a:gd name="T71" fmla="*/ 44 h 306"/>
                  <a:gd name="T72" fmla="*/ 134 w 202"/>
                  <a:gd name="T73" fmla="*/ 46 h 306"/>
                  <a:gd name="T74" fmla="*/ 136 w 202"/>
                  <a:gd name="T75" fmla="*/ 50 h 306"/>
                  <a:gd name="T76" fmla="*/ 140 w 202"/>
                  <a:gd name="T77" fmla="*/ 53 h 306"/>
                  <a:gd name="T78" fmla="*/ 142 w 202"/>
                  <a:gd name="T79" fmla="*/ 55 h 306"/>
                  <a:gd name="T80" fmla="*/ 144 w 202"/>
                  <a:gd name="T81" fmla="*/ 59 h 306"/>
                  <a:gd name="T82" fmla="*/ 147 w 202"/>
                  <a:gd name="T83" fmla="*/ 62 h 306"/>
                  <a:gd name="T84" fmla="*/ 148 w 202"/>
                  <a:gd name="T85" fmla="*/ 67 h 306"/>
                  <a:gd name="T86" fmla="*/ 150 w 202"/>
                  <a:gd name="T87" fmla="*/ 73 h 306"/>
                  <a:gd name="T88" fmla="*/ 152 w 202"/>
                  <a:gd name="T89" fmla="*/ 76 h 306"/>
                  <a:gd name="T90" fmla="*/ 156 w 202"/>
                  <a:gd name="T91" fmla="*/ 80 h 306"/>
                  <a:gd name="T92" fmla="*/ 157 w 202"/>
                  <a:gd name="T93" fmla="*/ 84 h 306"/>
                  <a:gd name="T94" fmla="*/ 159 w 202"/>
                  <a:gd name="T95" fmla="*/ 90 h 306"/>
                  <a:gd name="T96" fmla="*/ 160 w 202"/>
                  <a:gd name="T97" fmla="*/ 99 h 306"/>
                  <a:gd name="T98" fmla="*/ 12 w 202"/>
                  <a:gd name="T99" fmla="*/ 305 h 30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02"/>
                  <a:gd name="T151" fmla="*/ 0 h 306"/>
                  <a:gd name="T152" fmla="*/ 202 w 202"/>
                  <a:gd name="T153" fmla="*/ 306 h 30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02" h="306">
                    <a:moveTo>
                      <a:pt x="16" y="305"/>
                    </a:moveTo>
                    <a:lnTo>
                      <a:pt x="0" y="22"/>
                    </a:lnTo>
                    <a:lnTo>
                      <a:pt x="9" y="13"/>
                    </a:lnTo>
                    <a:lnTo>
                      <a:pt x="15" y="14"/>
                    </a:lnTo>
                    <a:lnTo>
                      <a:pt x="21" y="13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1" y="7"/>
                    </a:lnTo>
                    <a:lnTo>
                      <a:pt x="37" y="9"/>
                    </a:lnTo>
                    <a:lnTo>
                      <a:pt x="41" y="6"/>
                    </a:lnTo>
                    <a:lnTo>
                      <a:pt x="46" y="5"/>
                    </a:lnTo>
                    <a:lnTo>
                      <a:pt x="52" y="3"/>
                    </a:lnTo>
                    <a:lnTo>
                      <a:pt x="57" y="4"/>
                    </a:lnTo>
                    <a:lnTo>
                      <a:pt x="62" y="3"/>
                    </a:lnTo>
                    <a:lnTo>
                      <a:pt x="66" y="0"/>
                    </a:lnTo>
                    <a:lnTo>
                      <a:pt x="74" y="0"/>
                    </a:lnTo>
                    <a:lnTo>
                      <a:pt x="80" y="1"/>
                    </a:lnTo>
                    <a:lnTo>
                      <a:pt x="83" y="1"/>
                    </a:lnTo>
                    <a:lnTo>
                      <a:pt x="86" y="3"/>
                    </a:lnTo>
                    <a:lnTo>
                      <a:pt x="92" y="4"/>
                    </a:lnTo>
                    <a:lnTo>
                      <a:pt x="98" y="7"/>
                    </a:lnTo>
                    <a:lnTo>
                      <a:pt x="103" y="7"/>
                    </a:lnTo>
                    <a:lnTo>
                      <a:pt x="111" y="10"/>
                    </a:lnTo>
                    <a:lnTo>
                      <a:pt x="115" y="12"/>
                    </a:lnTo>
                    <a:lnTo>
                      <a:pt x="121" y="11"/>
                    </a:lnTo>
                    <a:lnTo>
                      <a:pt x="125" y="16"/>
                    </a:lnTo>
                    <a:lnTo>
                      <a:pt x="131" y="17"/>
                    </a:lnTo>
                    <a:lnTo>
                      <a:pt x="135" y="19"/>
                    </a:lnTo>
                    <a:lnTo>
                      <a:pt x="140" y="21"/>
                    </a:lnTo>
                    <a:lnTo>
                      <a:pt x="142" y="24"/>
                    </a:lnTo>
                    <a:lnTo>
                      <a:pt x="146" y="27"/>
                    </a:lnTo>
                    <a:lnTo>
                      <a:pt x="151" y="31"/>
                    </a:lnTo>
                    <a:lnTo>
                      <a:pt x="153" y="35"/>
                    </a:lnTo>
                    <a:lnTo>
                      <a:pt x="156" y="36"/>
                    </a:lnTo>
                    <a:lnTo>
                      <a:pt x="160" y="41"/>
                    </a:lnTo>
                    <a:lnTo>
                      <a:pt x="163" y="44"/>
                    </a:lnTo>
                    <a:lnTo>
                      <a:pt x="168" y="46"/>
                    </a:lnTo>
                    <a:lnTo>
                      <a:pt x="172" y="50"/>
                    </a:lnTo>
                    <a:lnTo>
                      <a:pt x="176" y="53"/>
                    </a:lnTo>
                    <a:lnTo>
                      <a:pt x="178" y="55"/>
                    </a:lnTo>
                    <a:lnTo>
                      <a:pt x="182" y="59"/>
                    </a:lnTo>
                    <a:lnTo>
                      <a:pt x="185" y="62"/>
                    </a:lnTo>
                    <a:lnTo>
                      <a:pt x="186" y="67"/>
                    </a:lnTo>
                    <a:lnTo>
                      <a:pt x="189" y="73"/>
                    </a:lnTo>
                    <a:lnTo>
                      <a:pt x="192" y="76"/>
                    </a:lnTo>
                    <a:lnTo>
                      <a:pt x="196" y="80"/>
                    </a:lnTo>
                    <a:lnTo>
                      <a:pt x="198" y="84"/>
                    </a:lnTo>
                    <a:lnTo>
                      <a:pt x="200" y="90"/>
                    </a:lnTo>
                    <a:lnTo>
                      <a:pt x="201" y="99"/>
                    </a:lnTo>
                    <a:lnTo>
                      <a:pt x="16" y="305"/>
                    </a:lnTo>
                  </a:path>
                </a:pathLst>
              </a:custGeom>
              <a:solidFill>
                <a:schemeClr val="bg1"/>
              </a:solidFill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1960" name="Arc 10"/>
              <p:cNvSpPr>
                <a:spLocks/>
              </p:cNvSpPr>
              <p:nvPr/>
            </p:nvSpPr>
            <p:spPr bwMode="auto">
              <a:xfrm rot="-1380000">
                <a:off x="4011" y="3348"/>
                <a:ext cx="132" cy="149"/>
              </a:xfrm>
              <a:custGeom>
                <a:avLst/>
                <a:gdLst>
                  <a:gd name="T0" fmla="*/ 0 w 21745"/>
                  <a:gd name="T1" fmla="*/ 0 h 21600"/>
                  <a:gd name="T2" fmla="*/ 0 w 21745"/>
                  <a:gd name="T3" fmla="*/ 0 h 21600"/>
                  <a:gd name="T4" fmla="*/ 0 w 2174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1961" name="Line 11"/>
              <p:cNvSpPr>
                <a:spLocks noChangeShapeType="1"/>
              </p:cNvSpPr>
              <p:nvPr/>
            </p:nvSpPr>
            <p:spPr bwMode="auto">
              <a:xfrm>
                <a:off x="3979" y="3269"/>
                <a:ext cx="20" cy="40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962" name="Oval 12"/>
              <p:cNvSpPr>
                <a:spLocks noChangeArrowheads="1"/>
              </p:cNvSpPr>
              <p:nvPr/>
            </p:nvSpPr>
            <p:spPr bwMode="auto">
              <a:xfrm rot="-3960000">
                <a:off x="4047" y="3351"/>
                <a:ext cx="71" cy="11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1963" name="Line 13"/>
              <p:cNvSpPr>
                <a:spLocks noChangeShapeType="1"/>
              </p:cNvSpPr>
              <p:nvPr/>
            </p:nvSpPr>
            <p:spPr bwMode="auto">
              <a:xfrm flipV="1">
                <a:off x="3999" y="3376"/>
                <a:ext cx="240" cy="3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8192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en-US" dirty="0" err="1" smtClean="0"/>
              <a:t>reprojection</a:t>
            </a:r>
            <a:endParaRPr lang="en-US" dirty="0" smtClean="0"/>
          </a:p>
        </p:txBody>
      </p:sp>
      <p:sp>
        <p:nvSpPr>
          <p:cNvPr id="81925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685800" y="5181600"/>
            <a:ext cx="7772400" cy="152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The mosaic has a natural interpretation in 3D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The images are </a:t>
            </a:r>
            <a:r>
              <a:rPr lang="en-US" dirty="0" err="1" smtClean="0"/>
              <a:t>reprojected</a:t>
            </a:r>
            <a:r>
              <a:rPr lang="en-US" dirty="0" smtClean="0"/>
              <a:t> onto a common plane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The mosaic is formed on this plane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Mosaic is a </a:t>
            </a:r>
            <a:r>
              <a:rPr lang="en-US" i="1" dirty="0" smtClean="0"/>
              <a:t>synthetic wide-angle camera</a:t>
            </a:r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3124200" y="2286000"/>
            <a:ext cx="990600" cy="914400"/>
            <a:chOff x="1104" y="1104"/>
            <a:chExt cx="624" cy="576"/>
          </a:xfrm>
        </p:grpSpPr>
        <p:grpSp>
          <p:nvGrpSpPr>
            <p:cNvPr id="6" name="Group 17"/>
            <p:cNvGrpSpPr>
              <a:grpSpLocks/>
            </p:cNvGrpSpPr>
            <p:nvPr/>
          </p:nvGrpSpPr>
          <p:grpSpPr bwMode="auto">
            <a:xfrm rot="4164331">
              <a:off x="1178" y="1270"/>
              <a:ext cx="260" cy="408"/>
              <a:chOff x="3979" y="3269"/>
              <a:chExt cx="260" cy="408"/>
            </a:xfrm>
          </p:grpSpPr>
          <p:sp>
            <p:nvSpPr>
              <p:cNvPr id="81952" name="Freeform 18"/>
              <p:cNvSpPr>
                <a:spLocks/>
              </p:cNvSpPr>
              <p:nvPr/>
            </p:nvSpPr>
            <p:spPr bwMode="auto">
              <a:xfrm>
                <a:off x="3984" y="3371"/>
                <a:ext cx="180" cy="306"/>
              </a:xfrm>
              <a:custGeom>
                <a:avLst/>
                <a:gdLst>
                  <a:gd name="T0" fmla="*/ 12 w 202"/>
                  <a:gd name="T1" fmla="*/ 305 h 306"/>
                  <a:gd name="T2" fmla="*/ 0 w 202"/>
                  <a:gd name="T3" fmla="*/ 22 h 306"/>
                  <a:gd name="T4" fmla="*/ 7 w 202"/>
                  <a:gd name="T5" fmla="*/ 13 h 306"/>
                  <a:gd name="T6" fmla="*/ 12 w 202"/>
                  <a:gd name="T7" fmla="*/ 14 h 306"/>
                  <a:gd name="T8" fmla="*/ 17 w 202"/>
                  <a:gd name="T9" fmla="*/ 13 h 306"/>
                  <a:gd name="T10" fmla="*/ 18 w 202"/>
                  <a:gd name="T11" fmla="*/ 10 h 306"/>
                  <a:gd name="T12" fmla="*/ 21 w 202"/>
                  <a:gd name="T13" fmla="*/ 11 h 306"/>
                  <a:gd name="T14" fmla="*/ 25 w 202"/>
                  <a:gd name="T15" fmla="*/ 7 h 306"/>
                  <a:gd name="T16" fmla="*/ 29 w 202"/>
                  <a:gd name="T17" fmla="*/ 9 h 306"/>
                  <a:gd name="T18" fmla="*/ 33 w 202"/>
                  <a:gd name="T19" fmla="*/ 6 h 306"/>
                  <a:gd name="T20" fmla="*/ 37 w 202"/>
                  <a:gd name="T21" fmla="*/ 5 h 306"/>
                  <a:gd name="T22" fmla="*/ 41 w 202"/>
                  <a:gd name="T23" fmla="*/ 3 h 306"/>
                  <a:gd name="T24" fmla="*/ 45 w 202"/>
                  <a:gd name="T25" fmla="*/ 4 h 306"/>
                  <a:gd name="T26" fmla="*/ 49 w 202"/>
                  <a:gd name="T27" fmla="*/ 3 h 306"/>
                  <a:gd name="T28" fmla="*/ 53 w 202"/>
                  <a:gd name="T29" fmla="*/ 0 h 306"/>
                  <a:gd name="T30" fmla="*/ 59 w 202"/>
                  <a:gd name="T31" fmla="*/ 0 h 306"/>
                  <a:gd name="T32" fmla="*/ 63 w 202"/>
                  <a:gd name="T33" fmla="*/ 1 h 306"/>
                  <a:gd name="T34" fmla="*/ 66 w 202"/>
                  <a:gd name="T35" fmla="*/ 1 h 306"/>
                  <a:gd name="T36" fmla="*/ 69 w 202"/>
                  <a:gd name="T37" fmla="*/ 3 h 306"/>
                  <a:gd name="T38" fmla="*/ 73 w 202"/>
                  <a:gd name="T39" fmla="*/ 4 h 306"/>
                  <a:gd name="T40" fmla="*/ 78 w 202"/>
                  <a:gd name="T41" fmla="*/ 7 h 306"/>
                  <a:gd name="T42" fmla="*/ 82 w 202"/>
                  <a:gd name="T43" fmla="*/ 7 h 306"/>
                  <a:gd name="T44" fmla="*/ 88 w 202"/>
                  <a:gd name="T45" fmla="*/ 10 h 306"/>
                  <a:gd name="T46" fmla="*/ 91 w 202"/>
                  <a:gd name="T47" fmla="*/ 12 h 306"/>
                  <a:gd name="T48" fmla="*/ 96 w 202"/>
                  <a:gd name="T49" fmla="*/ 11 h 306"/>
                  <a:gd name="T50" fmla="*/ 99 w 202"/>
                  <a:gd name="T51" fmla="*/ 16 h 306"/>
                  <a:gd name="T52" fmla="*/ 104 w 202"/>
                  <a:gd name="T53" fmla="*/ 17 h 306"/>
                  <a:gd name="T54" fmla="*/ 107 w 202"/>
                  <a:gd name="T55" fmla="*/ 19 h 306"/>
                  <a:gd name="T56" fmla="*/ 111 w 202"/>
                  <a:gd name="T57" fmla="*/ 21 h 306"/>
                  <a:gd name="T58" fmla="*/ 113 w 202"/>
                  <a:gd name="T59" fmla="*/ 24 h 306"/>
                  <a:gd name="T60" fmla="*/ 116 w 202"/>
                  <a:gd name="T61" fmla="*/ 27 h 306"/>
                  <a:gd name="T62" fmla="*/ 120 w 202"/>
                  <a:gd name="T63" fmla="*/ 31 h 306"/>
                  <a:gd name="T64" fmla="*/ 121 w 202"/>
                  <a:gd name="T65" fmla="*/ 35 h 306"/>
                  <a:gd name="T66" fmla="*/ 124 w 202"/>
                  <a:gd name="T67" fmla="*/ 36 h 306"/>
                  <a:gd name="T68" fmla="*/ 127 w 202"/>
                  <a:gd name="T69" fmla="*/ 41 h 306"/>
                  <a:gd name="T70" fmla="*/ 129 w 202"/>
                  <a:gd name="T71" fmla="*/ 44 h 306"/>
                  <a:gd name="T72" fmla="*/ 134 w 202"/>
                  <a:gd name="T73" fmla="*/ 46 h 306"/>
                  <a:gd name="T74" fmla="*/ 136 w 202"/>
                  <a:gd name="T75" fmla="*/ 50 h 306"/>
                  <a:gd name="T76" fmla="*/ 140 w 202"/>
                  <a:gd name="T77" fmla="*/ 53 h 306"/>
                  <a:gd name="T78" fmla="*/ 142 w 202"/>
                  <a:gd name="T79" fmla="*/ 55 h 306"/>
                  <a:gd name="T80" fmla="*/ 144 w 202"/>
                  <a:gd name="T81" fmla="*/ 59 h 306"/>
                  <a:gd name="T82" fmla="*/ 147 w 202"/>
                  <a:gd name="T83" fmla="*/ 62 h 306"/>
                  <a:gd name="T84" fmla="*/ 148 w 202"/>
                  <a:gd name="T85" fmla="*/ 67 h 306"/>
                  <a:gd name="T86" fmla="*/ 150 w 202"/>
                  <a:gd name="T87" fmla="*/ 73 h 306"/>
                  <a:gd name="T88" fmla="*/ 152 w 202"/>
                  <a:gd name="T89" fmla="*/ 76 h 306"/>
                  <a:gd name="T90" fmla="*/ 156 w 202"/>
                  <a:gd name="T91" fmla="*/ 80 h 306"/>
                  <a:gd name="T92" fmla="*/ 157 w 202"/>
                  <a:gd name="T93" fmla="*/ 84 h 306"/>
                  <a:gd name="T94" fmla="*/ 159 w 202"/>
                  <a:gd name="T95" fmla="*/ 90 h 306"/>
                  <a:gd name="T96" fmla="*/ 160 w 202"/>
                  <a:gd name="T97" fmla="*/ 99 h 306"/>
                  <a:gd name="T98" fmla="*/ 12 w 202"/>
                  <a:gd name="T99" fmla="*/ 305 h 30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02"/>
                  <a:gd name="T151" fmla="*/ 0 h 306"/>
                  <a:gd name="T152" fmla="*/ 202 w 202"/>
                  <a:gd name="T153" fmla="*/ 306 h 30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02" h="306">
                    <a:moveTo>
                      <a:pt x="16" y="305"/>
                    </a:moveTo>
                    <a:lnTo>
                      <a:pt x="0" y="22"/>
                    </a:lnTo>
                    <a:lnTo>
                      <a:pt x="9" y="13"/>
                    </a:lnTo>
                    <a:lnTo>
                      <a:pt x="15" y="14"/>
                    </a:lnTo>
                    <a:lnTo>
                      <a:pt x="21" y="13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1" y="7"/>
                    </a:lnTo>
                    <a:lnTo>
                      <a:pt x="37" y="9"/>
                    </a:lnTo>
                    <a:lnTo>
                      <a:pt x="41" y="6"/>
                    </a:lnTo>
                    <a:lnTo>
                      <a:pt x="46" y="5"/>
                    </a:lnTo>
                    <a:lnTo>
                      <a:pt x="52" y="3"/>
                    </a:lnTo>
                    <a:lnTo>
                      <a:pt x="57" y="4"/>
                    </a:lnTo>
                    <a:lnTo>
                      <a:pt x="62" y="3"/>
                    </a:lnTo>
                    <a:lnTo>
                      <a:pt x="66" y="0"/>
                    </a:lnTo>
                    <a:lnTo>
                      <a:pt x="74" y="0"/>
                    </a:lnTo>
                    <a:lnTo>
                      <a:pt x="80" y="1"/>
                    </a:lnTo>
                    <a:lnTo>
                      <a:pt x="83" y="1"/>
                    </a:lnTo>
                    <a:lnTo>
                      <a:pt x="86" y="3"/>
                    </a:lnTo>
                    <a:lnTo>
                      <a:pt x="92" y="4"/>
                    </a:lnTo>
                    <a:lnTo>
                      <a:pt x="98" y="7"/>
                    </a:lnTo>
                    <a:lnTo>
                      <a:pt x="103" y="7"/>
                    </a:lnTo>
                    <a:lnTo>
                      <a:pt x="111" y="10"/>
                    </a:lnTo>
                    <a:lnTo>
                      <a:pt x="115" y="12"/>
                    </a:lnTo>
                    <a:lnTo>
                      <a:pt x="121" y="11"/>
                    </a:lnTo>
                    <a:lnTo>
                      <a:pt x="125" y="16"/>
                    </a:lnTo>
                    <a:lnTo>
                      <a:pt x="131" y="17"/>
                    </a:lnTo>
                    <a:lnTo>
                      <a:pt x="135" y="19"/>
                    </a:lnTo>
                    <a:lnTo>
                      <a:pt x="140" y="21"/>
                    </a:lnTo>
                    <a:lnTo>
                      <a:pt x="142" y="24"/>
                    </a:lnTo>
                    <a:lnTo>
                      <a:pt x="146" y="27"/>
                    </a:lnTo>
                    <a:lnTo>
                      <a:pt x="151" y="31"/>
                    </a:lnTo>
                    <a:lnTo>
                      <a:pt x="153" y="35"/>
                    </a:lnTo>
                    <a:lnTo>
                      <a:pt x="156" y="36"/>
                    </a:lnTo>
                    <a:lnTo>
                      <a:pt x="160" y="41"/>
                    </a:lnTo>
                    <a:lnTo>
                      <a:pt x="163" y="44"/>
                    </a:lnTo>
                    <a:lnTo>
                      <a:pt x="168" y="46"/>
                    </a:lnTo>
                    <a:lnTo>
                      <a:pt x="172" y="50"/>
                    </a:lnTo>
                    <a:lnTo>
                      <a:pt x="176" y="53"/>
                    </a:lnTo>
                    <a:lnTo>
                      <a:pt x="178" y="55"/>
                    </a:lnTo>
                    <a:lnTo>
                      <a:pt x="182" y="59"/>
                    </a:lnTo>
                    <a:lnTo>
                      <a:pt x="185" y="62"/>
                    </a:lnTo>
                    <a:lnTo>
                      <a:pt x="186" y="67"/>
                    </a:lnTo>
                    <a:lnTo>
                      <a:pt x="189" y="73"/>
                    </a:lnTo>
                    <a:lnTo>
                      <a:pt x="192" y="76"/>
                    </a:lnTo>
                    <a:lnTo>
                      <a:pt x="196" y="80"/>
                    </a:lnTo>
                    <a:lnTo>
                      <a:pt x="198" y="84"/>
                    </a:lnTo>
                    <a:lnTo>
                      <a:pt x="200" y="90"/>
                    </a:lnTo>
                    <a:lnTo>
                      <a:pt x="201" y="99"/>
                    </a:lnTo>
                    <a:lnTo>
                      <a:pt x="16" y="305"/>
                    </a:lnTo>
                  </a:path>
                </a:pathLst>
              </a:custGeom>
              <a:solidFill>
                <a:schemeClr val="bg1"/>
              </a:solidFill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1953" name="Arc 19"/>
              <p:cNvSpPr>
                <a:spLocks/>
              </p:cNvSpPr>
              <p:nvPr/>
            </p:nvSpPr>
            <p:spPr bwMode="auto">
              <a:xfrm rot="-1380000">
                <a:off x="4011" y="3348"/>
                <a:ext cx="132" cy="149"/>
              </a:xfrm>
              <a:custGeom>
                <a:avLst/>
                <a:gdLst>
                  <a:gd name="T0" fmla="*/ 0 w 21745"/>
                  <a:gd name="T1" fmla="*/ 0 h 21600"/>
                  <a:gd name="T2" fmla="*/ 0 w 21745"/>
                  <a:gd name="T3" fmla="*/ 0 h 21600"/>
                  <a:gd name="T4" fmla="*/ 0 w 2174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1954" name="Line 20"/>
              <p:cNvSpPr>
                <a:spLocks noChangeShapeType="1"/>
              </p:cNvSpPr>
              <p:nvPr/>
            </p:nvSpPr>
            <p:spPr bwMode="auto">
              <a:xfrm>
                <a:off x="3979" y="3269"/>
                <a:ext cx="20" cy="40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955" name="Oval 21"/>
              <p:cNvSpPr>
                <a:spLocks noChangeArrowheads="1"/>
              </p:cNvSpPr>
              <p:nvPr/>
            </p:nvSpPr>
            <p:spPr bwMode="auto">
              <a:xfrm rot="-3960000">
                <a:off x="4047" y="3351"/>
                <a:ext cx="71" cy="11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1956" name="Line 22"/>
              <p:cNvSpPr>
                <a:spLocks noChangeShapeType="1"/>
              </p:cNvSpPr>
              <p:nvPr/>
            </p:nvSpPr>
            <p:spPr bwMode="auto">
              <a:xfrm flipV="1">
                <a:off x="3999" y="3376"/>
                <a:ext cx="240" cy="3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81951" name="Line 23"/>
            <p:cNvSpPr>
              <a:spLocks noChangeShapeType="1"/>
            </p:cNvSpPr>
            <p:nvPr/>
          </p:nvSpPr>
          <p:spPr bwMode="auto">
            <a:xfrm>
              <a:off x="1680" y="1104"/>
              <a:ext cx="48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24"/>
          <p:cNvGrpSpPr>
            <a:grpSpLocks/>
          </p:cNvGrpSpPr>
          <p:nvPr/>
        </p:nvGrpSpPr>
        <p:grpSpPr bwMode="auto">
          <a:xfrm rot="20250102" flipV="1">
            <a:off x="3321050" y="2393950"/>
            <a:ext cx="946150" cy="1143000"/>
            <a:chOff x="1180" y="816"/>
            <a:chExt cx="596" cy="720"/>
          </a:xfrm>
        </p:grpSpPr>
        <p:sp>
          <p:nvSpPr>
            <p:cNvPr id="81943" name="Line 25"/>
            <p:cNvSpPr>
              <a:spLocks noChangeShapeType="1"/>
            </p:cNvSpPr>
            <p:nvPr/>
          </p:nvSpPr>
          <p:spPr bwMode="auto">
            <a:xfrm>
              <a:off x="1392" y="816"/>
              <a:ext cx="384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8" name="Group 26"/>
            <p:cNvGrpSpPr>
              <a:grpSpLocks/>
            </p:cNvGrpSpPr>
            <p:nvPr/>
          </p:nvGrpSpPr>
          <p:grpSpPr bwMode="auto">
            <a:xfrm rot="2180804">
              <a:off x="1180" y="1128"/>
              <a:ext cx="260" cy="408"/>
              <a:chOff x="3979" y="3269"/>
              <a:chExt cx="260" cy="408"/>
            </a:xfrm>
          </p:grpSpPr>
          <p:sp>
            <p:nvSpPr>
              <p:cNvPr id="81945" name="Freeform 27"/>
              <p:cNvSpPr>
                <a:spLocks/>
              </p:cNvSpPr>
              <p:nvPr/>
            </p:nvSpPr>
            <p:spPr bwMode="auto">
              <a:xfrm>
                <a:off x="3984" y="3371"/>
                <a:ext cx="180" cy="306"/>
              </a:xfrm>
              <a:custGeom>
                <a:avLst/>
                <a:gdLst>
                  <a:gd name="T0" fmla="*/ 12 w 202"/>
                  <a:gd name="T1" fmla="*/ 305 h 306"/>
                  <a:gd name="T2" fmla="*/ 0 w 202"/>
                  <a:gd name="T3" fmla="*/ 22 h 306"/>
                  <a:gd name="T4" fmla="*/ 7 w 202"/>
                  <a:gd name="T5" fmla="*/ 13 h 306"/>
                  <a:gd name="T6" fmla="*/ 12 w 202"/>
                  <a:gd name="T7" fmla="*/ 14 h 306"/>
                  <a:gd name="T8" fmla="*/ 17 w 202"/>
                  <a:gd name="T9" fmla="*/ 13 h 306"/>
                  <a:gd name="T10" fmla="*/ 18 w 202"/>
                  <a:gd name="T11" fmla="*/ 10 h 306"/>
                  <a:gd name="T12" fmla="*/ 21 w 202"/>
                  <a:gd name="T13" fmla="*/ 11 h 306"/>
                  <a:gd name="T14" fmla="*/ 25 w 202"/>
                  <a:gd name="T15" fmla="*/ 7 h 306"/>
                  <a:gd name="T16" fmla="*/ 29 w 202"/>
                  <a:gd name="T17" fmla="*/ 9 h 306"/>
                  <a:gd name="T18" fmla="*/ 33 w 202"/>
                  <a:gd name="T19" fmla="*/ 6 h 306"/>
                  <a:gd name="T20" fmla="*/ 37 w 202"/>
                  <a:gd name="T21" fmla="*/ 5 h 306"/>
                  <a:gd name="T22" fmla="*/ 41 w 202"/>
                  <a:gd name="T23" fmla="*/ 3 h 306"/>
                  <a:gd name="T24" fmla="*/ 45 w 202"/>
                  <a:gd name="T25" fmla="*/ 4 h 306"/>
                  <a:gd name="T26" fmla="*/ 49 w 202"/>
                  <a:gd name="T27" fmla="*/ 3 h 306"/>
                  <a:gd name="T28" fmla="*/ 53 w 202"/>
                  <a:gd name="T29" fmla="*/ 0 h 306"/>
                  <a:gd name="T30" fmla="*/ 59 w 202"/>
                  <a:gd name="T31" fmla="*/ 0 h 306"/>
                  <a:gd name="T32" fmla="*/ 63 w 202"/>
                  <a:gd name="T33" fmla="*/ 1 h 306"/>
                  <a:gd name="T34" fmla="*/ 66 w 202"/>
                  <a:gd name="T35" fmla="*/ 1 h 306"/>
                  <a:gd name="T36" fmla="*/ 69 w 202"/>
                  <a:gd name="T37" fmla="*/ 3 h 306"/>
                  <a:gd name="T38" fmla="*/ 73 w 202"/>
                  <a:gd name="T39" fmla="*/ 4 h 306"/>
                  <a:gd name="T40" fmla="*/ 78 w 202"/>
                  <a:gd name="T41" fmla="*/ 7 h 306"/>
                  <a:gd name="T42" fmla="*/ 82 w 202"/>
                  <a:gd name="T43" fmla="*/ 7 h 306"/>
                  <a:gd name="T44" fmla="*/ 88 w 202"/>
                  <a:gd name="T45" fmla="*/ 10 h 306"/>
                  <a:gd name="T46" fmla="*/ 91 w 202"/>
                  <a:gd name="T47" fmla="*/ 12 h 306"/>
                  <a:gd name="T48" fmla="*/ 96 w 202"/>
                  <a:gd name="T49" fmla="*/ 11 h 306"/>
                  <a:gd name="T50" fmla="*/ 99 w 202"/>
                  <a:gd name="T51" fmla="*/ 16 h 306"/>
                  <a:gd name="T52" fmla="*/ 104 w 202"/>
                  <a:gd name="T53" fmla="*/ 17 h 306"/>
                  <a:gd name="T54" fmla="*/ 107 w 202"/>
                  <a:gd name="T55" fmla="*/ 19 h 306"/>
                  <a:gd name="T56" fmla="*/ 111 w 202"/>
                  <a:gd name="T57" fmla="*/ 21 h 306"/>
                  <a:gd name="T58" fmla="*/ 113 w 202"/>
                  <a:gd name="T59" fmla="*/ 24 h 306"/>
                  <a:gd name="T60" fmla="*/ 116 w 202"/>
                  <a:gd name="T61" fmla="*/ 27 h 306"/>
                  <a:gd name="T62" fmla="*/ 120 w 202"/>
                  <a:gd name="T63" fmla="*/ 31 h 306"/>
                  <a:gd name="T64" fmla="*/ 121 w 202"/>
                  <a:gd name="T65" fmla="*/ 35 h 306"/>
                  <a:gd name="T66" fmla="*/ 124 w 202"/>
                  <a:gd name="T67" fmla="*/ 36 h 306"/>
                  <a:gd name="T68" fmla="*/ 127 w 202"/>
                  <a:gd name="T69" fmla="*/ 41 h 306"/>
                  <a:gd name="T70" fmla="*/ 129 w 202"/>
                  <a:gd name="T71" fmla="*/ 44 h 306"/>
                  <a:gd name="T72" fmla="*/ 134 w 202"/>
                  <a:gd name="T73" fmla="*/ 46 h 306"/>
                  <a:gd name="T74" fmla="*/ 136 w 202"/>
                  <a:gd name="T75" fmla="*/ 50 h 306"/>
                  <a:gd name="T76" fmla="*/ 140 w 202"/>
                  <a:gd name="T77" fmla="*/ 53 h 306"/>
                  <a:gd name="T78" fmla="*/ 142 w 202"/>
                  <a:gd name="T79" fmla="*/ 55 h 306"/>
                  <a:gd name="T80" fmla="*/ 144 w 202"/>
                  <a:gd name="T81" fmla="*/ 59 h 306"/>
                  <a:gd name="T82" fmla="*/ 147 w 202"/>
                  <a:gd name="T83" fmla="*/ 62 h 306"/>
                  <a:gd name="T84" fmla="*/ 148 w 202"/>
                  <a:gd name="T85" fmla="*/ 67 h 306"/>
                  <a:gd name="T86" fmla="*/ 150 w 202"/>
                  <a:gd name="T87" fmla="*/ 73 h 306"/>
                  <a:gd name="T88" fmla="*/ 152 w 202"/>
                  <a:gd name="T89" fmla="*/ 76 h 306"/>
                  <a:gd name="T90" fmla="*/ 156 w 202"/>
                  <a:gd name="T91" fmla="*/ 80 h 306"/>
                  <a:gd name="T92" fmla="*/ 157 w 202"/>
                  <a:gd name="T93" fmla="*/ 84 h 306"/>
                  <a:gd name="T94" fmla="*/ 159 w 202"/>
                  <a:gd name="T95" fmla="*/ 90 h 306"/>
                  <a:gd name="T96" fmla="*/ 160 w 202"/>
                  <a:gd name="T97" fmla="*/ 99 h 306"/>
                  <a:gd name="T98" fmla="*/ 12 w 202"/>
                  <a:gd name="T99" fmla="*/ 305 h 30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02"/>
                  <a:gd name="T151" fmla="*/ 0 h 306"/>
                  <a:gd name="T152" fmla="*/ 202 w 202"/>
                  <a:gd name="T153" fmla="*/ 306 h 30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02" h="306">
                    <a:moveTo>
                      <a:pt x="16" y="305"/>
                    </a:moveTo>
                    <a:lnTo>
                      <a:pt x="0" y="22"/>
                    </a:lnTo>
                    <a:lnTo>
                      <a:pt x="9" y="13"/>
                    </a:lnTo>
                    <a:lnTo>
                      <a:pt x="15" y="14"/>
                    </a:lnTo>
                    <a:lnTo>
                      <a:pt x="21" y="13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1" y="7"/>
                    </a:lnTo>
                    <a:lnTo>
                      <a:pt x="37" y="9"/>
                    </a:lnTo>
                    <a:lnTo>
                      <a:pt x="41" y="6"/>
                    </a:lnTo>
                    <a:lnTo>
                      <a:pt x="46" y="5"/>
                    </a:lnTo>
                    <a:lnTo>
                      <a:pt x="52" y="3"/>
                    </a:lnTo>
                    <a:lnTo>
                      <a:pt x="57" y="4"/>
                    </a:lnTo>
                    <a:lnTo>
                      <a:pt x="62" y="3"/>
                    </a:lnTo>
                    <a:lnTo>
                      <a:pt x="66" y="0"/>
                    </a:lnTo>
                    <a:lnTo>
                      <a:pt x="74" y="0"/>
                    </a:lnTo>
                    <a:lnTo>
                      <a:pt x="80" y="1"/>
                    </a:lnTo>
                    <a:lnTo>
                      <a:pt x="83" y="1"/>
                    </a:lnTo>
                    <a:lnTo>
                      <a:pt x="86" y="3"/>
                    </a:lnTo>
                    <a:lnTo>
                      <a:pt x="92" y="4"/>
                    </a:lnTo>
                    <a:lnTo>
                      <a:pt x="98" y="7"/>
                    </a:lnTo>
                    <a:lnTo>
                      <a:pt x="103" y="7"/>
                    </a:lnTo>
                    <a:lnTo>
                      <a:pt x="111" y="10"/>
                    </a:lnTo>
                    <a:lnTo>
                      <a:pt x="115" y="12"/>
                    </a:lnTo>
                    <a:lnTo>
                      <a:pt x="121" y="11"/>
                    </a:lnTo>
                    <a:lnTo>
                      <a:pt x="125" y="16"/>
                    </a:lnTo>
                    <a:lnTo>
                      <a:pt x="131" y="17"/>
                    </a:lnTo>
                    <a:lnTo>
                      <a:pt x="135" y="19"/>
                    </a:lnTo>
                    <a:lnTo>
                      <a:pt x="140" y="21"/>
                    </a:lnTo>
                    <a:lnTo>
                      <a:pt x="142" y="24"/>
                    </a:lnTo>
                    <a:lnTo>
                      <a:pt x="146" y="27"/>
                    </a:lnTo>
                    <a:lnTo>
                      <a:pt x="151" y="31"/>
                    </a:lnTo>
                    <a:lnTo>
                      <a:pt x="153" y="35"/>
                    </a:lnTo>
                    <a:lnTo>
                      <a:pt x="156" y="36"/>
                    </a:lnTo>
                    <a:lnTo>
                      <a:pt x="160" y="41"/>
                    </a:lnTo>
                    <a:lnTo>
                      <a:pt x="163" y="44"/>
                    </a:lnTo>
                    <a:lnTo>
                      <a:pt x="168" y="46"/>
                    </a:lnTo>
                    <a:lnTo>
                      <a:pt x="172" y="50"/>
                    </a:lnTo>
                    <a:lnTo>
                      <a:pt x="176" y="53"/>
                    </a:lnTo>
                    <a:lnTo>
                      <a:pt x="178" y="55"/>
                    </a:lnTo>
                    <a:lnTo>
                      <a:pt x="182" y="59"/>
                    </a:lnTo>
                    <a:lnTo>
                      <a:pt x="185" y="62"/>
                    </a:lnTo>
                    <a:lnTo>
                      <a:pt x="186" y="67"/>
                    </a:lnTo>
                    <a:lnTo>
                      <a:pt x="189" y="73"/>
                    </a:lnTo>
                    <a:lnTo>
                      <a:pt x="192" y="76"/>
                    </a:lnTo>
                    <a:lnTo>
                      <a:pt x="196" y="80"/>
                    </a:lnTo>
                    <a:lnTo>
                      <a:pt x="198" y="84"/>
                    </a:lnTo>
                    <a:lnTo>
                      <a:pt x="200" y="90"/>
                    </a:lnTo>
                    <a:lnTo>
                      <a:pt x="201" y="99"/>
                    </a:lnTo>
                    <a:lnTo>
                      <a:pt x="16" y="305"/>
                    </a:lnTo>
                  </a:path>
                </a:pathLst>
              </a:custGeom>
              <a:solidFill>
                <a:schemeClr val="bg1"/>
              </a:solidFill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1946" name="Arc 28"/>
              <p:cNvSpPr>
                <a:spLocks/>
              </p:cNvSpPr>
              <p:nvPr/>
            </p:nvSpPr>
            <p:spPr bwMode="auto">
              <a:xfrm rot="-1380000">
                <a:off x="4011" y="3348"/>
                <a:ext cx="132" cy="149"/>
              </a:xfrm>
              <a:custGeom>
                <a:avLst/>
                <a:gdLst>
                  <a:gd name="T0" fmla="*/ 0 w 21745"/>
                  <a:gd name="T1" fmla="*/ 0 h 21600"/>
                  <a:gd name="T2" fmla="*/ 0 w 21745"/>
                  <a:gd name="T3" fmla="*/ 0 h 21600"/>
                  <a:gd name="T4" fmla="*/ 0 w 2174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1947" name="Line 29"/>
              <p:cNvSpPr>
                <a:spLocks noChangeShapeType="1"/>
              </p:cNvSpPr>
              <p:nvPr/>
            </p:nvSpPr>
            <p:spPr bwMode="auto">
              <a:xfrm>
                <a:off x="3979" y="3269"/>
                <a:ext cx="20" cy="40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948" name="Oval 30"/>
              <p:cNvSpPr>
                <a:spLocks noChangeArrowheads="1"/>
              </p:cNvSpPr>
              <p:nvPr/>
            </p:nvSpPr>
            <p:spPr bwMode="auto">
              <a:xfrm rot="-3960000">
                <a:off x="4047" y="3351"/>
                <a:ext cx="71" cy="11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1949" name="Line 31"/>
              <p:cNvSpPr>
                <a:spLocks noChangeShapeType="1"/>
              </p:cNvSpPr>
              <p:nvPr/>
            </p:nvSpPr>
            <p:spPr bwMode="auto">
              <a:xfrm flipV="1">
                <a:off x="3999" y="3376"/>
                <a:ext cx="240" cy="3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9" name="Group 32"/>
          <p:cNvGrpSpPr>
            <a:grpSpLocks/>
          </p:cNvGrpSpPr>
          <p:nvPr/>
        </p:nvGrpSpPr>
        <p:grpSpPr bwMode="auto">
          <a:xfrm>
            <a:off x="3124200" y="1676400"/>
            <a:ext cx="2057400" cy="1905000"/>
            <a:chOff x="1968" y="1056"/>
            <a:chExt cx="1296" cy="1200"/>
          </a:xfrm>
        </p:grpSpPr>
        <p:sp>
          <p:nvSpPr>
            <p:cNvPr id="81940" name="Line 33"/>
            <p:cNvSpPr>
              <a:spLocks noChangeShapeType="1"/>
            </p:cNvSpPr>
            <p:nvPr/>
          </p:nvSpPr>
          <p:spPr bwMode="auto">
            <a:xfrm flipV="1">
              <a:off x="1968" y="1056"/>
              <a:ext cx="1296" cy="72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941" name="Line 34"/>
            <p:cNvSpPr>
              <a:spLocks noChangeShapeType="1"/>
            </p:cNvSpPr>
            <p:nvPr/>
          </p:nvSpPr>
          <p:spPr bwMode="auto">
            <a:xfrm>
              <a:off x="1968" y="1776"/>
              <a:ext cx="1296" cy="48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942" name="Line 35"/>
            <p:cNvSpPr>
              <a:spLocks noChangeShapeType="1"/>
            </p:cNvSpPr>
            <p:nvPr/>
          </p:nvSpPr>
          <p:spPr bwMode="auto">
            <a:xfrm>
              <a:off x="3236" y="1056"/>
              <a:ext cx="0" cy="120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36"/>
          <p:cNvGrpSpPr>
            <a:grpSpLocks/>
          </p:cNvGrpSpPr>
          <p:nvPr/>
        </p:nvGrpSpPr>
        <p:grpSpPr bwMode="auto">
          <a:xfrm>
            <a:off x="3124200" y="990600"/>
            <a:ext cx="2057400" cy="1828800"/>
            <a:chOff x="1968" y="624"/>
            <a:chExt cx="1296" cy="1152"/>
          </a:xfrm>
        </p:grpSpPr>
        <p:sp>
          <p:nvSpPr>
            <p:cNvPr id="81937" name="Line 37"/>
            <p:cNvSpPr>
              <a:spLocks noChangeShapeType="1"/>
            </p:cNvSpPr>
            <p:nvPr/>
          </p:nvSpPr>
          <p:spPr bwMode="auto">
            <a:xfrm flipV="1">
              <a:off x="1968" y="1488"/>
              <a:ext cx="1296" cy="288"/>
            </a:xfrm>
            <a:prstGeom prst="line">
              <a:avLst/>
            </a:prstGeom>
            <a:noFill/>
            <a:ln w="12700">
              <a:solidFill>
                <a:srgbClr val="33CC33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938" name="Line 38"/>
            <p:cNvSpPr>
              <a:spLocks noChangeShapeType="1"/>
            </p:cNvSpPr>
            <p:nvPr/>
          </p:nvSpPr>
          <p:spPr bwMode="auto">
            <a:xfrm flipV="1">
              <a:off x="1968" y="624"/>
              <a:ext cx="1296" cy="1152"/>
            </a:xfrm>
            <a:prstGeom prst="line">
              <a:avLst/>
            </a:prstGeom>
            <a:noFill/>
            <a:ln w="12700">
              <a:solidFill>
                <a:srgbClr val="33CC33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939" name="Line 39"/>
            <p:cNvSpPr>
              <a:spLocks noChangeShapeType="1"/>
            </p:cNvSpPr>
            <p:nvPr/>
          </p:nvSpPr>
          <p:spPr bwMode="auto">
            <a:xfrm>
              <a:off x="3264" y="624"/>
              <a:ext cx="0" cy="864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40"/>
          <p:cNvGrpSpPr>
            <a:grpSpLocks/>
          </p:cNvGrpSpPr>
          <p:nvPr/>
        </p:nvGrpSpPr>
        <p:grpSpPr bwMode="auto">
          <a:xfrm>
            <a:off x="3124200" y="2438400"/>
            <a:ext cx="2057400" cy="2362200"/>
            <a:chOff x="1968" y="1536"/>
            <a:chExt cx="1296" cy="1488"/>
          </a:xfrm>
        </p:grpSpPr>
        <p:grpSp>
          <p:nvGrpSpPr>
            <p:cNvPr id="12" name="Group 41"/>
            <p:cNvGrpSpPr>
              <a:grpSpLocks/>
            </p:cNvGrpSpPr>
            <p:nvPr/>
          </p:nvGrpSpPr>
          <p:grpSpPr bwMode="auto">
            <a:xfrm>
              <a:off x="1968" y="1536"/>
              <a:ext cx="1296" cy="1488"/>
              <a:chOff x="1968" y="1536"/>
              <a:chExt cx="1296" cy="1488"/>
            </a:xfrm>
          </p:grpSpPr>
          <p:sp>
            <p:nvSpPr>
              <p:cNvPr id="81934" name="Line 42"/>
              <p:cNvSpPr>
                <a:spLocks noChangeShapeType="1"/>
              </p:cNvSpPr>
              <p:nvPr/>
            </p:nvSpPr>
            <p:spPr bwMode="auto">
              <a:xfrm flipV="1">
                <a:off x="1968" y="1536"/>
                <a:ext cx="1296" cy="24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935" name="Line 43"/>
              <p:cNvSpPr>
                <a:spLocks noChangeShapeType="1"/>
              </p:cNvSpPr>
              <p:nvPr/>
            </p:nvSpPr>
            <p:spPr bwMode="auto">
              <a:xfrm>
                <a:off x="1968" y="1776"/>
                <a:ext cx="1296" cy="124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936" name="Line 44"/>
              <p:cNvSpPr>
                <a:spLocks noChangeShapeType="1"/>
              </p:cNvSpPr>
              <p:nvPr/>
            </p:nvSpPr>
            <p:spPr bwMode="auto">
              <a:xfrm>
                <a:off x="3264" y="1536"/>
                <a:ext cx="0" cy="14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81933" name="Line 45"/>
            <p:cNvSpPr>
              <a:spLocks noChangeShapeType="1"/>
            </p:cNvSpPr>
            <p:nvPr/>
          </p:nvSpPr>
          <p:spPr bwMode="auto">
            <a:xfrm>
              <a:off x="2640" y="1968"/>
              <a:ext cx="480" cy="14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1931" name="TextBox 46"/>
          <p:cNvSpPr txBox="1">
            <a:spLocks noChangeArrowheads="1"/>
          </p:cNvSpPr>
          <p:nvPr/>
        </p:nvSpPr>
        <p:spPr bwMode="auto">
          <a:xfrm>
            <a:off x="7493000" y="6488113"/>
            <a:ext cx="255587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Steve Seitz</a:t>
            </a:r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3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5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 reprojection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Basic question</a:t>
            </a:r>
          </a:p>
          <a:p>
            <a:pPr lvl="1"/>
            <a:r>
              <a:rPr lang="en-US" sz="1800" smtClean="0"/>
              <a:t>How to relate two images from the same camera center?</a:t>
            </a:r>
          </a:p>
          <a:p>
            <a:pPr lvl="2"/>
            <a:r>
              <a:rPr lang="en-US" sz="1600" smtClean="0"/>
              <a:t>how to map a pixel from PP1 to PP2</a:t>
            </a:r>
          </a:p>
        </p:txBody>
      </p:sp>
      <p:sp>
        <p:nvSpPr>
          <p:cNvPr id="82948" name="Freeform 4"/>
          <p:cNvSpPr>
            <a:spLocks/>
          </p:cNvSpPr>
          <p:nvPr/>
        </p:nvSpPr>
        <p:spPr bwMode="auto">
          <a:xfrm>
            <a:off x="7618413" y="1143000"/>
            <a:ext cx="1220787" cy="839788"/>
          </a:xfrm>
          <a:custGeom>
            <a:avLst/>
            <a:gdLst>
              <a:gd name="T0" fmla="*/ 167311325 w 865"/>
              <a:gd name="T1" fmla="*/ 0 h 529"/>
              <a:gd name="T2" fmla="*/ 143410722 w 865"/>
              <a:gd name="T3" fmla="*/ 60483783 h 529"/>
              <a:gd name="T4" fmla="*/ 143410722 w 865"/>
              <a:gd name="T5" fmla="*/ 120967566 h 529"/>
              <a:gd name="T6" fmla="*/ 95606692 w 865"/>
              <a:gd name="T7" fmla="*/ 181451324 h 529"/>
              <a:gd name="T8" fmla="*/ 71704655 w 865"/>
              <a:gd name="T9" fmla="*/ 241935132 h 529"/>
              <a:gd name="T10" fmla="*/ 71704655 w 865"/>
              <a:gd name="T11" fmla="*/ 302418890 h 529"/>
              <a:gd name="T12" fmla="*/ 71704655 w 865"/>
              <a:gd name="T13" fmla="*/ 362902648 h 529"/>
              <a:gd name="T14" fmla="*/ 47804052 w 865"/>
              <a:gd name="T15" fmla="*/ 423386505 h 529"/>
              <a:gd name="T16" fmla="*/ 23902026 w 865"/>
              <a:gd name="T17" fmla="*/ 483870263 h 529"/>
              <a:gd name="T18" fmla="*/ 0 w 865"/>
              <a:gd name="T19" fmla="*/ 544354021 h 529"/>
              <a:gd name="T20" fmla="*/ 0 w 865"/>
              <a:gd name="T21" fmla="*/ 604837779 h 529"/>
              <a:gd name="T22" fmla="*/ 0 w 865"/>
              <a:gd name="T23" fmla="*/ 665321538 h 529"/>
              <a:gd name="T24" fmla="*/ 23902026 w 865"/>
              <a:gd name="T25" fmla="*/ 725805296 h 529"/>
              <a:gd name="T26" fmla="*/ 23902026 w 865"/>
              <a:gd name="T27" fmla="*/ 786289054 h 529"/>
              <a:gd name="T28" fmla="*/ 47804052 w 865"/>
              <a:gd name="T29" fmla="*/ 846773010 h 529"/>
              <a:gd name="T30" fmla="*/ 47804052 w 865"/>
              <a:gd name="T31" fmla="*/ 907256768 h 529"/>
              <a:gd name="T32" fmla="*/ 71704655 w 865"/>
              <a:gd name="T33" fmla="*/ 967740526 h 529"/>
              <a:gd name="T34" fmla="*/ 71704655 w 865"/>
              <a:gd name="T35" fmla="*/ 1028224285 h 529"/>
              <a:gd name="T36" fmla="*/ 95606692 w 865"/>
              <a:gd name="T37" fmla="*/ 1088708043 h 529"/>
              <a:gd name="T38" fmla="*/ 119508707 w 865"/>
              <a:gd name="T39" fmla="*/ 1149191801 h 529"/>
              <a:gd name="T40" fmla="*/ 1697021175 w 865"/>
              <a:gd name="T41" fmla="*/ 1330643075 h 529"/>
              <a:gd name="T42" fmla="*/ 1601414527 w 865"/>
              <a:gd name="T43" fmla="*/ 1209675559 h 529"/>
              <a:gd name="T44" fmla="*/ 1577512512 w 865"/>
              <a:gd name="T45" fmla="*/ 1149191801 h 529"/>
              <a:gd name="T46" fmla="*/ 1553610498 w 865"/>
              <a:gd name="T47" fmla="*/ 1058466164 h 529"/>
              <a:gd name="T48" fmla="*/ 1529709894 w 865"/>
              <a:gd name="T49" fmla="*/ 997982405 h 529"/>
              <a:gd name="T50" fmla="*/ 1505807879 w 865"/>
              <a:gd name="T51" fmla="*/ 937498647 h 529"/>
              <a:gd name="T52" fmla="*/ 1481905864 w 865"/>
              <a:gd name="T53" fmla="*/ 877014889 h 529"/>
              <a:gd name="T54" fmla="*/ 1481905864 w 865"/>
              <a:gd name="T55" fmla="*/ 816530933 h 529"/>
              <a:gd name="T56" fmla="*/ 1481905864 w 865"/>
              <a:gd name="T57" fmla="*/ 725805296 h 529"/>
              <a:gd name="T58" fmla="*/ 1481905864 w 865"/>
              <a:gd name="T59" fmla="*/ 665321538 h 529"/>
              <a:gd name="T60" fmla="*/ 1481905864 w 865"/>
              <a:gd name="T61" fmla="*/ 604837779 h 529"/>
              <a:gd name="T62" fmla="*/ 1529709894 w 865"/>
              <a:gd name="T63" fmla="*/ 544354021 h 529"/>
              <a:gd name="T64" fmla="*/ 1529709894 w 865"/>
              <a:gd name="T65" fmla="*/ 483870263 h 529"/>
              <a:gd name="T66" fmla="*/ 1553610498 w 865"/>
              <a:gd name="T67" fmla="*/ 423386505 h 529"/>
              <a:gd name="T68" fmla="*/ 1601414527 w 865"/>
              <a:gd name="T69" fmla="*/ 393144527 h 529"/>
              <a:gd name="T70" fmla="*/ 1601414527 w 865"/>
              <a:gd name="T71" fmla="*/ 332660769 h 529"/>
              <a:gd name="T72" fmla="*/ 1649217145 w 865"/>
              <a:gd name="T73" fmla="*/ 272177011 h 529"/>
              <a:gd name="T74" fmla="*/ 1697021175 w 865"/>
              <a:gd name="T75" fmla="*/ 241935132 h 529"/>
              <a:gd name="T76" fmla="*/ 1720923190 w 865"/>
              <a:gd name="T77" fmla="*/ 181451324 h 529"/>
              <a:gd name="T78" fmla="*/ 167311325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2949" name="Freeform 5"/>
          <p:cNvSpPr>
            <a:spLocks/>
          </p:cNvSpPr>
          <p:nvPr/>
        </p:nvSpPr>
        <p:spPr bwMode="auto">
          <a:xfrm>
            <a:off x="6584950" y="2057400"/>
            <a:ext cx="1492250" cy="1525588"/>
          </a:xfrm>
          <a:custGeom>
            <a:avLst/>
            <a:gdLst>
              <a:gd name="T0" fmla="*/ 2104732946 w 1057"/>
              <a:gd name="T1" fmla="*/ 604837743 h 961"/>
              <a:gd name="T2" fmla="*/ 0 w 1057"/>
              <a:gd name="T3" fmla="*/ 0 h 961"/>
              <a:gd name="T4" fmla="*/ 0 w 1057"/>
              <a:gd name="T5" fmla="*/ 1814513427 h 961"/>
              <a:gd name="T6" fmla="*/ 2104732946 w 1057"/>
              <a:gd name="T7" fmla="*/ 2147483647 h 961"/>
              <a:gd name="T8" fmla="*/ 2104732946 w 1057"/>
              <a:gd name="T9" fmla="*/ 604837743 h 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7"/>
              <a:gd name="T16" fmla="*/ 0 h 961"/>
              <a:gd name="T17" fmla="*/ 1057 w 1057"/>
              <a:gd name="T18" fmla="*/ 961 h 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7" h="961">
                <a:moveTo>
                  <a:pt x="1056" y="240"/>
                </a:moveTo>
                <a:lnTo>
                  <a:pt x="0" y="0"/>
                </a:lnTo>
                <a:lnTo>
                  <a:pt x="0" y="720"/>
                </a:lnTo>
                <a:lnTo>
                  <a:pt x="1056" y="960"/>
                </a:lnTo>
                <a:lnTo>
                  <a:pt x="1056" y="240"/>
                </a:lnTo>
              </a:path>
            </a:pathLst>
          </a:custGeom>
          <a:solidFill>
            <a:schemeClr val="bg1"/>
          </a:solidFill>
          <a:ln w="1905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2950" name="Freeform 6"/>
          <p:cNvSpPr>
            <a:spLocks/>
          </p:cNvSpPr>
          <p:nvPr/>
        </p:nvSpPr>
        <p:spPr bwMode="auto">
          <a:xfrm>
            <a:off x="6381750" y="3552825"/>
            <a:ext cx="1220788" cy="2001838"/>
          </a:xfrm>
          <a:custGeom>
            <a:avLst/>
            <a:gdLst>
              <a:gd name="T0" fmla="*/ 0 w 865"/>
              <a:gd name="T1" fmla="*/ 2086689882 h 1261"/>
              <a:gd name="T2" fmla="*/ 1720926011 w 865"/>
              <a:gd name="T3" fmla="*/ 2147483647 h 1261"/>
              <a:gd name="T4" fmla="*/ 1720926011 w 865"/>
              <a:gd name="T5" fmla="*/ 1043344941 h 1261"/>
              <a:gd name="T6" fmla="*/ 0 w 865"/>
              <a:gd name="T7" fmla="*/ 0 h 1261"/>
              <a:gd name="T8" fmla="*/ 0 w 865"/>
              <a:gd name="T9" fmla="*/ 2086689882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chemeClr val="bg1"/>
          </a:solidFill>
          <a:ln w="1905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2951" name="Freeform 7"/>
          <p:cNvSpPr>
            <a:spLocks/>
          </p:cNvSpPr>
          <p:nvPr/>
        </p:nvSpPr>
        <p:spPr bwMode="auto">
          <a:xfrm>
            <a:off x="6324600" y="5351463"/>
            <a:ext cx="285750" cy="485775"/>
          </a:xfrm>
          <a:custGeom>
            <a:avLst/>
            <a:gdLst>
              <a:gd name="T0" fmla="*/ 32018147 w 202"/>
              <a:gd name="T1" fmla="*/ 768648342 h 306"/>
              <a:gd name="T2" fmla="*/ 0 w 202"/>
              <a:gd name="T3" fmla="*/ 55443440 h 306"/>
              <a:gd name="T4" fmla="*/ 18009323 w 202"/>
              <a:gd name="T5" fmla="*/ 32761237 h 306"/>
              <a:gd name="T6" fmla="*/ 30016483 w 202"/>
              <a:gd name="T7" fmla="*/ 35282186 h 306"/>
              <a:gd name="T8" fmla="*/ 42023638 w 202"/>
              <a:gd name="T9" fmla="*/ 32761237 h 306"/>
              <a:gd name="T10" fmla="*/ 44023888 w 202"/>
              <a:gd name="T11" fmla="*/ 25201559 h 306"/>
              <a:gd name="T12" fmla="*/ 54029389 w 202"/>
              <a:gd name="T13" fmla="*/ 27720926 h 306"/>
              <a:gd name="T14" fmla="*/ 62034631 w 202"/>
              <a:gd name="T15" fmla="*/ 17640299 h 306"/>
              <a:gd name="T16" fmla="*/ 74040371 w 202"/>
              <a:gd name="T17" fmla="*/ 22682197 h 306"/>
              <a:gd name="T18" fmla="*/ 82045612 w 202"/>
              <a:gd name="T19" fmla="*/ 15120938 h 306"/>
              <a:gd name="T20" fmla="*/ 92051103 w 202"/>
              <a:gd name="T21" fmla="*/ 12599986 h 306"/>
              <a:gd name="T22" fmla="*/ 104056865 w 202"/>
              <a:gd name="T23" fmla="*/ 7559675 h 306"/>
              <a:gd name="T24" fmla="*/ 114062356 w 202"/>
              <a:gd name="T25" fmla="*/ 10080624 h 306"/>
              <a:gd name="T26" fmla="*/ 124067847 w 202"/>
              <a:gd name="T27" fmla="*/ 7559675 h 306"/>
              <a:gd name="T28" fmla="*/ 132073088 w 202"/>
              <a:gd name="T29" fmla="*/ 0 h 306"/>
              <a:gd name="T30" fmla="*/ 148082157 w 202"/>
              <a:gd name="T31" fmla="*/ 0 h 306"/>
              <a:gd name="T32" fmla="*/ 160087897 w 202"/>
              <a:gd name="T33" fmla="*/ 2520950 h 306"/>
              <a:gd name="T34" fmla="*/ 166091474 w 202"/>
              <a:gd name="T35" fmla="*/ 2520950 h 306"/>
              <a:gd name="T36" fmla="*/ 172095052 w 202"/>
              <a:gd name="T37" fmla="*/ 7559675 h 306"/>
              <a:gd name="T38" fmla="*/ 184102206 w 202"/>
              <a:gd name="T39" fmla="*/ 10080624 h 306"/>
              <a:gd name="T40" fmla="*/ 196107991 w 202"/>
              <a:gd name="T41" fmla="*/ 17640299 h 306"/>
              <a:gd name="T42" fmla="*/ 206113482 w 202"/>
              <a:gd name="T43" fmla="*/ 17640299 h 306"/>
              <a:gd name="T44" fmla="*/ 222122550 w 202"/>
              <a:gd name="T45" fmla="*/ 25201559 h 306"/>
              <a:gd name="T46" fmla="*/ 230126377 w 202"/>
              <a:gd name="T47" fmla="*/ 30241875 h 306"/>
              <a:gd name="T48" fmla="*/ 242133531 w 202"/>
              <a:gd name="T49" fmla="*/ 27720926 h 306"/>
              <a:gd name="T50" fmla="*/ 250137358 w 202"/>
              <a:gd name="T51" fmla="*/ 40322496 h 306"/>
              <a:gd name="T52" fmla="*/ 262144513 w 202"/>
              <a:gd name="T53" fmla="*/ 42843445 h 306"/>
              <a:gd name="T54" fmla="*/ 270149754 w 202"/>
              <a:gd name="T55" fmla="*/ 47883756 h 306"/>
              <a:gd name="T56" fmla="*/ 280155245 w 202"/>
              <a:gd name="T57" fmla="*/ 52922491 h 306"/>
              <a:gd name="T58" fmla="*/ 284157158 w 202"/>
              <a:gd name="T59" fmla="*/ 60483751 h 306"/>
              <a:gd name="T60" fmla="*/ 292160985 w 202"/>
              <a:gd name="T61" fmla="*/ 68043423 h 306"/>
              <a:gd name="T62" fmla="*/ 302166476 w 202"/>
              <a:gd name="T63" fmla="*/ 78124044 h 306"/>
              <a:gd name="T64" fmla="*/ 306168389 w 202"/>
              <a:gd name="T65" fmla="*/ 88206252 h 306"/>
              <a:gd name="T66" fmla="*/ 312171967 w 202"/>
              <a:gd name="T67" fmla="*/ 90725614 h 306"/>
              <a:gd name="T68" fmla="*/ 320177208 w 202"/>
              <a:gd name="T69" fmla="*/ 103325596 h 306"/>
              <a:gd name="T70" fmla="*/ 326179371 w 202"/>
              <a:gd name="T71" fmla="*/ 110886880 h 306"/>
              <a:gd name="T72" fmla="*/ 336184862 w 202"/>
              <a:gd name="T73" fmla="*/ 115927191 h 306"/>
              <a:gd name="T74" fmla="*/ 344190103 w 202"/>
              <a:gd name="T75" fmla="*/ 126007812 h 306"/>
              <a:gd name="T76" fmla="*/ 352193930 w 202"/>
              <a:gd name="T77" fmla="*/ 133567484 h 306"/>
              <a:gd name="T78" fmla="*/ 356197258 w 202"/>
              <a:gd name="T79" fmla="*/ 138607794 h 306"/>
              <a:gd name="T80" fmla="*/ 364201085 w 202"/>
              <a:gd name="T81" fmla="*/ 148688415 h 306"/>
              <a:gd name="T82" fmla="*/ 370204662 w 202"/>
              <a:gd name="T83" fmla="*/ 156249675 h 306"/>
              <a:gd name="T84" fmla="*/ 372205000 w 202"/>
              <a:gd name="T85" fmla="*/ 168851245 h 306"/>
              <a:gd name="T86" fmla="*/ 378208577 w 202"/>
              <a:gd name="T87" fmla="*/ 183972176 h 306"/>
              <a:gd name="T88" fmla="*/ 384212155 w 202"/>
              <a:gd name="T89" fmla="*/ 191531848 h 306"/>
              <a:gd name="T90" fmla="*/ 392215982 w 202"/>
              <a:gd name="T91" fmla="*/ 201612469 h 306"/>
              <a:gd name="T92" fmla="*/ 396219310 w 202"/>
              <a:gd name="T93" fmla="*/ 211693140 h 306"/>
              <a:gd name="T94" fmla="*/ 400221223 w 202"/>
              <a:gd name="T95" fmla="*/ 226814071 h 306"/>
              <a:gd name="T96" fmla="*/ 402221472 w 202"/>
              <a:gd name="T97" fmla="*/ 249494675 h 306"/>
              <a:gd name="T98" fmla="*/ 32018147 w 202"/>
              <a:gd name="T99" fmla="*/ 768648342 h 30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02"/>
              <a:gd name="T151" fmla="*/ 0 h 306"/>
              <a:gd name="T152" fmla="*/ 202 w 202"/>
              <a:gd name="T153" fmla="*/ 306 h 30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02" h="306">
                <a:moveTo>
                  <a:pt x="16" y="305"/>
                </a:moveTo>
                <a:lnTo>
                  <a:pt x="0" y="22"/>
                </a:lnTo>
                <a:lnTo>
                  <a:pt x="9" y="13"/>
                </a:lnTo>
                <a:lnTo>
                  <a:pt x="15" y="14"/>
                </a:lnTo>
                <a:lnTo>
                  <a:pt x="21" y="13"/>
                </a:lnTo>
                <a:lnTo>
                  <a:pt x="22" y="10"/>
                </a:lnTo>
                <a:lnTo>
                  <a:pt x="27" y="11"/>
                </a:lnTo>
                <a:lnTo>
                  <a:pt x="31" y="7"/>
                </a:lnTo>
                <a:lnTo>
                  <a:pt x="37" y="9"/>
                </a:lnTo>
                <a:lnTo>
                  <a:pt x="41" y="6"/>
                </a:lnTo>
                <a:lnTo>
                  <a:pt x="46" y="5"/>
                </a:lnTo>
                <a:lnTo>
                  <a:pt x="52" y="3"/>
                </a:lnTo>
                <a:lnTo>
                  <a:pt x="57" y="4"/>
                </a:lnTo>
                <a:lnTo>
                  <a:pt x="62" y="3"/>
                </a:lnTo>
                <a:lnTo>
                  <a:pt x="66" y="0"/>
                </a:lnTo>
                <a:lnTo>
                  <a:pt x="74" y="0"/>
                </a:lnTo>
                <a:lnTo>
                  <a:pt x="80" y="1"/>
                </a:lnTo>
                <a:lnTo>
                  <a:pt x="83" y="1"/>
                </a:lnTo>
                <a:lnTo>
                  <a:pt x="86" y="3"/>
                </a:lnTo>
                <a:lnTo>
                  <a:pt x="92" y="4"/>
                </a:lnTo>
                <a:lnTo>
                  <a:pt x="98" y="7"/>
                </a:lnTo>
                <a:lnTo>
                  <a:pt x="103" y="7"/>
                </a:lnTo>
                <a:lnTo>
                  <a:pt x="111" y="10"/>
                </a:lnTo>
                <a:lnTo>
                  <a:pt x="115" y="12"/>
                </a:lnTo>
                <a:lnTo>
                  <a:pt x="121" y="11"/>
                </a:lnTo>
                <a:lnTo>
                  <a:pt x="125" y="16"/>
                </a:lnTo>
                <a:lnTo>
                  <a:pt x="131" y="17"/>
                </a:lnTo>
                <a:lnTo>
                  <a:pt x="135" y="19"/>
                </a:lnTo>
                <a:lnTo>
                  <a:pt x="140" y="21"/>
                </a:lnTo>
                <a:lnTo>
                  <a:pt x="142" y="24"/>
                </a:lnTo>
                <a:lnTo>
                  <a:pt x="146" y="27"/>
                </a:lnTo>
                <a:lnTo>
                  <a:pt x="151" y="31"/>
                </a:lnTo>
                <a:lnTo>
                  <a:pt x="153" y="35"/>
                </a:lnTo>
                <a:lnTo>
                  <a:pt x="156" y="36"/>
                </a:lnTo>
                <a:lnTo>
                  <a:pt x="160" y="41"/>
                </a:lnTo>
                <a:lnTo>
                  <a:pt x="163" y="44"/>
                </a:lnTo>
                <a:lnTo>
                  <a:pt x="168" y="46"/>
                </a:lnTo>
                <a:lnTo>
                  <a:pt x="172" y="50"/>
                </a:lnTo>
                <a:lnTo>
                  <a:pt x="176" y="53"/>
                </a:lnTo>
                <a:lnTo>
                  <a:pt x="178" y="55"/>
                </a:lnTo>
                <a:lnTo>
                  <a:pt x="182" y="59"/>
                </a:lnTo>
                <a:lnTo>
                  <a:pt x="185" y="62"/>
                </a:lnTo>
                <a:lnTo>
                  <a:pt x="186" y="67"/>
                </a:lnTo>
                <a:lnTo>
                  <a:pt x="189" y="73"/>
                </a:lnTo>
                <a:lnTo>
                  <a:pt x="192" y="76"/>
                </a:lnTo>
                <a:lnTo>
                  <a:pt x="196" y="80"/>
                </a:lnTo>
                <a:lnTo>
                  <a:pt x="198" y="84"/>
                </a:lnTo>
                <a:lnTo>
                  <a:pt x="200" y="90"/>
                </a:lnTo>
                <a:lnTo>
                  <a:pt x="201" y="99"/>
                </a:lnTo>
                <a:lnTo>
                  <a:pt x="16" y="305"/>
                </a:lnTo>
              </a:path>
            </a:pathLst>
          </a:custGeom>
          <a:solidFill>
            <a:schemeClr val="bg1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2952" name="Arc 8"/>
          <p:cNvSpPr>
            <a:spLocks/>
          </p:cNvSpPr>
          <p:nvPr/>
        </p:nvSpPr>
        <p:spPr bwMode="auto">
          <a:xfrm rot="-1380000">
            <a:off x="6367463" y="5314950"/>
            <a:ext cx="209550" cy="236538"/>
          </a:xfrm>
          <a:custGeom>
            <a:avLst/>
            <a:gdLst>
              <a:gd name="T0" fmla="*/ 0 w 21745"/>
              <a:gd name="T1" fmla="*/ 0 h 21600"/>
              <a:gd name="T2" fmla="*/ 19460057 w 21745"/>
              <a:gd name="T3" fmla="*/ 28365813 h 21600"/>
              <a:gd name="T4" fmla="*/ 129729 w 21745"/>
              <a:gd name="T5" fmla="*/ 28365813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2953" name="Line 9"/>
          <p:cNvSpPr>
            <a:spLocks noChangeShapeType="1"/>
          </p:cNvSpPr>
          <p:nvPr/>
        </p:nvSpPr>
        <p:spPr bwMode="auto">
          <a:xfrm>
            <a:off x="6316663" y="5189538"/>
            <a:ext cx="31750" cy="6461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2954" name="Oval 10"/>
          <p:cNvSpPr>
            <a:spLocks noChangeArrowheads="1"/>
          </p:cNvSpPr>
          <p:nvPr/>
        </p:nvSpPr>
        <p:spPr bwMode="auto">
          <a:xfrm rot="-3960000">
            <a:off x="6424613" y="5319713"/>
            <a:ext cx="112712" cy="17621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2955" name="Line 11"/>
          <p:cNvSpPr>
            <a:spLocks noChangeShapeType="1"/>
          </p:cNvSpPr>
          <p:nvPr/>
        </p:nvSpPr>
        <p:spPr bwMode="auto">
          <a:xfrm flipV="1">
            <a:off x="6348413" y="5359400"/>
            <a:ext cx="381000" cy="476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2956" name="Text Box 12"/>
          <p:cNvSpPr txBox="1">
            <a:spLocks noChangeArrowheads="1"/>
          </p:cNvSpPr>
          <p:nvPr/>
        </p:nvSpPr>
        <p:spPr bwMode="auto">
          <a:xfrm>
            <a:off x="8077200" y="2449513"/>
            <a:ext cx="665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PP2</a:t>
            </a:r>
          </a:p>
        </p:txBody>
      </p:sp>
      <p:sp>
        <p:nvSpPr>
          <p:cNvPr id="82957" name="Text Box 13"/>
          <p:cNvSpPr txBox="1">
            <a:spLocks noChangeArrowheads="1"/>
          </p:cNvSpPr>
          <p:nvPr/>
        </p:nvSpPr>
        <p:spPr bwMode="auto">
          <a:xfrm>
            <a:off x="7620000" y="4175125"/>
            <a:ext cx="665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PP1</a:t>
            </a:r>
          </a:p>
        </p:txBody>
      </p:sp>
      <p:sp>
        <p:nvSpPr>
          <p:cNvPr id="647182" name="Rectangle 14"/>
          <p:cNvSpPr>
            <a:spLocks noChangeArrowheads="1"/>
          </p:cNvSpPr>
          <p:nvPr/>
        </p:nvSpPr>
        <p:spPr bwMode="auto">
          <a:xfrm>
            <a:off x="685800" y="2743200"/>
            <a:ext cx="6172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Answer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>
                <a:solidFill>
                  <a:srgbClr val="000000"/>
                </a:solidFill>
              </a:rPr>
              <a:t>Cast a ray through each pixel in PP1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>
                <a:solidFill>
                  <a:srgbClr val="000000"/>
                </a:solidFill>
              </a:rPr>
              <a:t>Draw the pixel where that ray intersects PP2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6518275" y="1447800"/>
            <a:ext cx="1625600" cy="3886200"/>
            <a:chOff x="4106" y="912"/>
            <a:chExt cx="1024" cy="2448"/>
          </a:xfrm>
        </p:grpSpPr>
        <p:sp>
          <p:nvSpPr>
            <p:cNvPr id="82962" name="Line 16"/>
            <p:cNvSpPr>
              <a:spLocks noChangeShapeType="1"/>
            </p:cNvSpPr>
            <p:nvPr/>
          </p:nvSpPr>
          <p:spPr bwMode="auto">
            <a:xfrm flipV="1">
              <a:off x="4891" y="912"/>
              <a:ext cx="239" cy="5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3" name="Line 17"/>
            <p:cNvSpPr>
              <a:spLocks noChangeShapeType="1"/>
            </p:cNvSpPr>
            <p:nvPr/>
          </p:nvSpPr>
          <p:spPr bwMode="auto">
            <a:xfrm flipV="1">
              <a:off x="4468" y="1764"/>
              <a:ext cx="299" cy="7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4" name="Line 18"/>
            <p:cNvSpPr>
              <a:spLocks noChangeShapeType="1"/>
            </p:cNvSpPr>
            <p:nvPr/>
          </p:nvSpPr>
          <p:spPr bwMode="auto">
            <a:xfrm flipV="1">
              <a:off x="4106" y="2868"/>
              <a:ext cx="202" cy="4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5" name="Oval 19"/>
            <p:cNvSpPr>
              <a:spLocks noChangeArrowheads="1"/>
            </p:cNvSpPr>
            <p:nvPr/>
          </p:nvSpPr>
          <p:spPr bwMode="auto">
            <a:xfrm>
              <a:off x="4743" y="1735"/>
              <a:ext cx="48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2966" name="Oval 20"/>
            <p:cNvSpPr>
              <a:spLocks noChangeArrowheads="1"/>
            </p:cNvSpPr>
            <p:nvPr/>
          </p:nvSpPr>
          <p:spPr bwMode="auto">
            <a:xfrm>
              <a:off x="4287" y="2839"/>
              <a:ext cx="48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647190" name="Text Box 22"/>
          <p:cNvSpPr txBox="1">
            <a:spLocks noChangeArrowheads="1"/>
          </p:cNvSpPr>
          <p:nvPr/>
        </p:nvSpPr>
        <p:spPr bwMode="auto">
          <a:xfrm>
            <a:off x="628650" y="4268788"/>
            <a:ext cx="4965700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Observation: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Rather than thinking of this as a 3D reprojection, think of it as a 2D </a:t>
            </a:r>
            <a:r>
              <a:rPr lang="en-US" sz="2400" b="1">
                <a:solidFill>
                  <a:srgbClr val="000000"/>
                </a:solidFill>
              </a:rPr>
              <a:t>image warp</a:t>
            </a:r>
            <a:r>
              <a:rPr lang="en-US" sz="2400">
                <a:solidFill>
                  <a:srgbClr val="000000"/>
                </a:solidFill>
              </a:rPr>
              <a:t> from one image to another.</a:t>
            </a:r>
          </a:p>
        </p:txBody>
      </p:sp>
      <p:sp>
        <p:nvSpPr>
          <p:cNvPr id="82961" name="TextBox 22"/>
          <p:cNvSpPr txBox="1">
            <a:spLocks noChangeArrowheads="1"/>
          </p:cNvSpPr>
          <p:nvPr/>
        </p:nvSpPr>
        <p:spPr bwMode="auto">
          <a:xfrm>
            <a:off x="7127875" y="6516688"/>
            <a:ext cx="2555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667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7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7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7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82" grpId="0" build="p" autoUpdateAnimBg="0"/>
      <p:bldP spid="64719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en-US" dirty="0" err="1" smtClean="0"/>
              <a:t>reprojection</a:t>
            </a:r>
            <a:r>
              <a:rPr lang="en-US" dirty="0" smtClean="0"/>
              <a:t>: </a:t>
            </a:r>
            <a:r>
              <a:rPr lang="en-US" dirty="0" err="1" smtClean="0"/>
              <a:t>Homography</a:t>
            </a:r>
            <a:endParaRPr lang="en-US" dirty="0" smtClean="0"/>
          </a:p>
        </p:txBody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8305800" cy="3200400"/>
          </a:xfrm>
        </p:spPr>
        <p:txBody>
          <a:bodyPr/>
          <a:lstStyle/>
          <a:p>
            <a:r>
              <a:rPr lang="en-US" dirty="0" smtClean="0"/>
              <a:t>A projective transform is a mapping between any two PPs with the same center of projection</a:t>
            </a:r>
          </a:p>
          <a:p>
            <a:pPr lvl="1"/>
            <a:r>
              <a:rPr lang="en-US" dirty="0" smtClean="0"/>
              <a:t>rectangle should map to arbitrary quadrilateral </a:t>
            </a:r>
          </a:p>
          <a:p>
            <a:pPr lvl="1"/>
            <a:r>
              <a:rPr lang="en-US" dirty="0" smtClean="0"/>
              <a:t>parallel lines aren’t preserved</a:t>
            </a:r>
          </a:p>
          <a:p>
            <a:pPr lvl="1"/>
            <a:r>
              <a:rPr lang="en-US" dirty="0" smtClean="0"/>
              <a:t>but must preserve straight lines</a:t>
            </a:r>
          </a:p>
          <a:p>
            <a:r>
              <a:rPr lang="en-US" dirty="0" smtClean="0"/>
              <a:t>called </a:t>
            </a:r>
            <a:r>
              <a:rPr lang="en-US" b="1" dirty="0" err="1" smtClean="0"/>
              <a:t>Homography</a:t>
            </a:r>
            <a:endParaRPr lang="en-US" b="1" dirty="0" smtClean="0"/>
          </a:p>
          <a:p>
            <a:pPr lvl="1"/>
            <a:endParaRPr lang="en-US" dirty="0" smtClean="0"/>
          </a:p>
        </p:txBody>
      </p:sp>
      <p:sp>
        <p:nvSpPr>
          <p:cNvPr id="17413" name="Freeform 4"/>
          <p:cNvSpPr>
            <a:spLocks/>
          </p:cNvSpPr>
          <p:nvPr/>
        </p:nvSpPr>
        <p:spPr bwMode="auto">
          <a:xfrm>
            <a:off x="6440487" y="2620962"/>
            <a:ext cx="1492250" cy="1525588"/>
          </a:xfrm>
          <a:custGeom>
            <a:avLst/>
            <a:gdLst>
              <a:gd name="T0" fmla="*/ 2104732946 w 1057"/>
              <a:gd name="T1" fmla="*/ 604837347 h 961"/>
              <a:gd name="T2" fmla="*/ 0 w 1057"/>
              <a:gd name="T3" fmla="*/ 0 h 961"/>
              <a:gd name="T4" fmla="*/ 0 w 1057"/>
              <a:gd name="T5" fmla="*/ 1814512238 h 961"/>
              <a:gd name="T6" fmla="*/ 2104732946 w 1057"/>
              <a:gd name="T7" fmla="*/ 2147483647 h 961"/>
              <a:gd name="T8" fmla="*/ 2104732946 w 1057"/>
              <a:gd name="T9" fmla="*/ 604837347 h 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7"/>
              <a:gd name="T16" fmla="*/ 0 h 961"/>
              <a:gd name="T17" fmla="*/ 1057 w 1057"/>
              <a:gd name="T18" fmla="*/ 961 h 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7" h="961">
                <a:moveTo>
                  <a:pt x="1056" y="240"/>
                </a:moveTo>
                <a:lnTo>
                  <a:pt x="0" y="0"/>
                </a:lnTo>
                <a:lnTo>
                  <a:pt x="0" y="720"/>
                </a:lnTo>
                <a:lnTo>
                  <a:pt x="1056" y="960"/>
                </a:lnTo>
                <a:lnTo>
                  <a:pt x="1056" y="240"/>
                </a:lnTo>
              </a:path>
            </a:pathLst>
          </a:custGeom>
          <a:solidFill>
            <a:schemeClr val="bg1"/>
          </a:solidFill>
          <a:ln w="1905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4" name="Freeform 5"/>
          <p:cNvSpPr>
            <a:spLocks/>
          </p:cNvSpPr>
          <p:nvPr/>
        </p:nvSpPr>
        <p:spPr bwMode="auto">
          <a:xfrm>
            <a:off x="6237287" y="4116387"/>
            <a:ext cx="1220788" cy="2001838"/>
          </a:xfrm>
          <a:custGeom>
            <a:avLst/>
            <a:gdLst>
              <a:gd name="T0" fmla="*/ 0 w 865"/>
              <a:gd name="T1" fmla="*/ 2086688840 h 1261"/>
              <a:gd name="T2" fmla="*/ 1720923190 w 865"/>
              <a:gd name="T3" fmla="*/ 2147483647 h 1261"/>
              <a:gd name="T4" fmla="*/ 1720923190 w 865"/>
              <a:gd name="T5" fmla="*/ 1043344420 h 1261"/>
              <a:gd name="T6" fmla="*/ 0 w 865"/>
              <a:gd name="T7" fmla="*/ 0 h 1261"/>
              <a:gd name="T8" fmla="*/ 0 w 865"/>
              <a:gd name="T9" fmla="*/ 2086688840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chemeClr val="bg1"/>
          </a:solidFill>
          <a:ln w="1905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5" name="Freeform 6"/>
          <p:cNvSpPr>
            <a:spLocks/>
          </p:cNvSpPr>
          <p:nvPr/>
        </p:nvSpPr>
        <p:spPr bwMode="auto">
          <a:xfrm>
            <a:off x="6180137" y="5915025"/>
            <a:ext cx="285750" cy="485775"/>
          </a:xfrm>
          <a:custGeom>
            <a:avLst/>
            <a:gdLst>
              <a:gd name="T0" fmla="*/ 32018147 w 202"/>
              <a:gd name="T1" fmla="*/ 768648342 h 306"/>
              <a:gd name="T2" fmla="*/ 0 w 202"/>
              <a:gd name="T3" fmla="*/ 55443440 h 306"/>
              <a:gd name="T4" fmla="*/ 18009323 w 202"/>
              <a:gd name="T5" fmla="*/ 32761237 h 306"/>
              <a:gd name="T6" fmla="*/ 30016483 w 202"/>
              <a:gd name="T7" fmla="*/ 35282186 h 306"/>
              <a:gd name="T8" fmla="*/ 42023638 w 202"/>
              <a:gd name="T9" fmla="*/ 32761237 h 306"/>
              <a:gd name="T10" fmla="*/ 44023888 w 202"/>
              <a:gd name="T11" fmla="*/ 25201559 h 306"/>
              <a:gd name="T12" fmla="*/ 54029389 w 202"/>
              <a:gd name="T13" fmla="*/ 27720926 h 306"/>
              <a:gd name="T14" fmla="*/ 62034631 w 202"/>
              <a:gd name="T15" fmla="*/ 17640299 h 306"/>
              <a:gd name="T16" fmla="*/ 74040371 w 202"/>
              <a:gd name="T17" fmla="*/ 22682197 h 306"/>
              <a:gd name="T18" fmla="*/ 82045612 w 202"/>
              <a:gd name="T19" fmla="*/ 15120938 h 306"/>
              <a:gd name="T20" fmla="*/ 92051103 w 202"/>
              <a:gd name="T21" fmla="*/ 12599986 h 306"/>
              <a:gd name="T22" fmla="*/ 104056865 w 202"/>
              <a:gd name="T23" fmla="*/ 7559675 h 306"/>
              <a:gd name="T24" fmla="*/ 114062356 w 202"/>
              <a:gd name="T25" fmla="*/ 10080624 h 306"/>
              <a:gd name="T26" fmla="*/ 124067847 w 202"/>
              <a:gd name="T27" fmla="*/ 7559675 h 306"/>
              <a:gd name="T28" fmla="*/ 132073088 w 202"/>
              <a:gd name="T29" fmla="*/ 0 h 306"/>
              <a:gd name="T30" fmla="*/ 148082157 w 202"/>
              <a:gd name="T31" fmla="*/ 0 h 306"/>
              <a:gd name="T32" fmla="*/ 160087897 w 202"/>
              <a:gd name="T33" fmla="*/ 2520950 h 306"/>
              <a:gd name="T34" fmla="*/ 166091474 w 202"/>
              <a:gd name="T35" fmla="*/ 2520950 h 306"/>
              <a:gd name="T36" fmla="*/ 172095052 w 202"/>
              <a:gd name="T37" fmla="*/ 7559675 h 306"/>
              <a:gd name="T38" fmla="*/ 184102206 w 202"/>
              <a:gd name="T39" fmla="*/ 10080624 h 306"/>
              <a:gd name="T40" fmla="*/ 196107991 w 202"/>
              <a:gd name="T41" fmla="*/ 17640299 h 306"/>
              <a:gd name="T42" fmla="*/ 206113482 w 202"/>
              <a:gd name="T43" fmla="*/ 17640299 h 306"/>
              <a:gd name="T44" fmla="*/ 222122550 w 202"/>
              <a:gd name="T45" fmla="*/ 25201559 h 306"/>
              <a:gd name="T46" fmla="*/ 230126377 w 202"/>
              <a:gd name="T47" fmla="*/ 30241875 h 306"/>
              <a:gd name="T48" fmla="*/ 242133531 w 202"/>
              <a:gd name="T49" fmla="*/ 27720926 h 306"/>
              <a:gd name="T50" fmla="*/ 250137358 w 202"/>
              <a:gd name="T51" fmla="*/ 40322496 h 306"/>
              <a:gd name="T52" fmla="*/ 262144513 w 202"/>
              <a:gd name="T53" fmla="*/ 42843445 h 306"/>
              <a:gd name="T54" fmla="*/ 270149754 w 202"/>
              <a:gd name="T55" fmla="*/ 47883756 h 306"/>
              <a:gd name="T56" fmla="*/ 280155245 w 202"/>
              <a:gd name="T57" fmla="*/ 52922491 h 306"/>
              <a:gd name="T58" fmla="*/ 284157158 w 202"/>
              <a:gd name="T59" fmla="*/ 60483751 h 306"/>
              <a:gd name="T60" fmla="*/ 292160985 w 202"/>
              <a:gd name="T61" fmla="*/ 68043423 h 306"/>
              <a:gd name="T62" fmla="*/ 302166476 w 202"/>
              <a:gd name="T63" fmla="*/ 78124044 h 306"/>
              <a:gd name="T64" fmla="*/ 306168389 w 202"/>
              <a:gd name="T65" fmla="*/ 88206252 h 306"/>
              <a:gd name="T66" fmla="*/ 312171967 w 202"/>
              <a:gd name="T67" fmla="*/ 90725614 h 306"/>
              <a:gd name="T68" fmla="*/ 320177208 w 202"/>
              <a:gd name="T69" fmla="*/ 103325596 h 306"/>
              <a:gd name="T70" fmla="*/ 326179371 w 202"/>
              <a:gd name="T71" fmla="*/ 110886880 h 306"/>
              <a:gd name="T72" fmla="*/ 336184862 w 202"/>
              <a:gd name="T73" fmla="*/ 115927191 h 306"/>
              <a:gd name="T74" fmla="*/ 344190103 w 202"/>
              <a:gd name="T75" fmla="*/ 126007812 h 306"/>
              <a:gd name="T76" fmla="*/ 352193930 w 202"/>
              <a:gd name="T77" fmla="*/ 133567484 h 306"/>
              <a:gd name="T78" fmla="*/ 356197258 w 202"/>
              <a:gd name="T79" fmla="*/ 138607794 h 306"/>
              <a:gd name="T80" fmla="*/ 364201085 w 202"/>
              <a:gd name="T81" fmla="*/ 148688415 h 306"/>
              <a:gd name="T82" fmla="*/ 370204662 w 202"/>
              <a:gd name="T83" fmla="*/ 156249675 h 306"/>
              <a:gd name="T84" fmla="*/ 372205000 w 202"/>
              <a:gd name="T85" fmla="*/ 168851245 h 306"/>
              <a:gd name="T86" fmla="*/ 378208577 w 202"/>
              <a:gd name="T87" fmla="*/ 183972176 h 306"/>
              <a:gd name="T88" fmla="*/ 384212155 w 202"/>
              <a:gd name="T89" fmla="*/ 191531848 h 306"/>
              <a:gd name="T90" fmla="*/ 392215982 w 202"/>
              <a:gd name="T91" fmla="*/ 201612469 h 306"/>
              <a:gd name="T92" fmla="*/ 396219310 w 202"/>
              <a:gd name="T93" fmla="*/ 211693140 h 306"/>
              <a:gd name="T94" fmla="*/ 400221223 w 202"/>
              <a:gd name="T95" fmla="*/ 226814071 h 306"/>
              <a:gd name="T96" fmla="*/ 402221472 w 202"/>
              <a:gd name="T97" fmla="*/ 249494675 h 306"/>
              <a:gd name="T98" fmla="*/ 32018147 w 202"/>
              <a:gd name="T99" fmla="*/ 768648342 h 30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02"/>
              <a:gd name="T151" fmla="*/ 0 h 306"/>
              <a:gd name="T152" fmla="*/ 202 w 202"/>
              <a:gd name="T153" fmla="*/ 306 h 30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02" h="306">
                <a:moveTo>
                  <a:pt x="16" y="305"/>
                </a:moveTo>
                <a:lnTo>
                  <a:pt x="0" y="22"/>
                </a:lnTo>
                <a:lnTo>
                  <a:pt x="9" y="13"/>
                </a:lnTo>
                <a:lnTo>
                  <a:pt x="15" y="14"/>
                </a:lnTo>
                <a:lnTo>
                  <a:pt x="21" y="13"/>
                </a:lnTo>
                <a:lnTo>
                  <a:pt x="22" y="10"/>
                </a:lnTo>
                <a:lnTo>
                  <a:pt x="27" y="11"/>
                </a:lnTo>
                <a:lnTo>
                  <a:pt x="31" y="7"/>
                </a:lnTo>
                <a:lnTo>
                  <a:pt x="37" y="9"/>
                </a:lnTo>
                <a:lnTo>
                  <a:pt x="41" y="6"/>
                </a:lnTo>
                <a:lnTo>
                  <a:pt x="46" y="5"/>
                </a:lnTo>
                <a:lnTo>
                  <a:pt x="52" y="3"/>
                </a:lnTo>
                <a:lnTo>
                  <a:pt x="57" y="4"/>
                </a:lnTo>
                <a:lnTo>
                  <a:pt x="62" y="3"/>
                </a:lnTo>
                <a:lnTo>
                  <a:pt x="66" y="0"/>
                </a:lnTo>
                <a:lnTo>
                  <a:pt x="74" y="0"/>
                </a:lnTo>
                <a:lnTo>
                  <a:pt x="80" y="1"/>
                </a:lnTo>
                <a:lnTo>
                  <a:pt x="83" y="1"/>
                </a:lnTo>
                <a:lnTo>
                  <a:pt x="86" y="3"/>
                </a:lnTo>
                <a:lnTo>
                  <a:pt x="92" y="4"/>
                </a:lnTo>
                <a:lnTo>
                  <a:pt x="98" y="7"/>
                </a:lnTo>
                <a:lnTo>
                  <a:pt x="103" y="7"/>
                </a:lnTo>
                <a:lnTo>
                  <a:pt x="111" y="10"/>
                </a:lnTo>
                <a:lnTo>
                  <a:pt x="115" y="12"/>
                </a:lnTo>
                <a:lnTo>
                  <a:pt x="121" y="11"/>
                </a:lnTo>
                <a:lnTo>
                  <a:pt x="125" y="16"/>
                </a:lnTo>
                <a:lnTo>
                  <a:pt x="131" y="17"/>
                </a:lnTo>
                <a:lnTo>
                  <a:pt x="135" y="19"/>
                </a:lnTo>
                <a:lnTo>
                  <a:pt x="140" y="21"/>
                </a:lnTo>
                <a:lnTo>
                  <a:pt x="142" y="24"/>
                </a:lnTo>
                <a:lnTo>
                  <a:pt x="146" y="27"/>
                </a:lnTo>
                <a:lnTo>
                  <a:pt x="151" y="31"/>
                </a:lnTo>
                <a:lnTo>
                  <a:pt x="153" y="35"/>
                </a:lnTo>
                <a:lnTo>
                  <a:pt x="156" y="36"/>
                </a:lnTo>
                <a:lnTo>
                  <a:pt x="160" y="41"/>
                </a:lnTo>
                <a:lnTo>
                  <a:pt x="163" y="44"/>
                </a:lnTo>
                <a:lnTo>
                  <a:pt x="168" y="46"/>
                </a:lnTo>
                <a:lnTo>
                  <a:pt x="172" y="50"/>
                </a:lnTo>
                <a:lnTo>
                  <a:pt x="176" y="53"/>
                </a:lnTo>
                <a:lnTo>
                  <a:pt x="178" y="55"/>
                </a:lnTo>
                <a:lnTo>
                  <a:pt x="182" y="59"/>
                </a:lnTo>
                <a:lnTo>
                  <a:pt x="185" y="62"/>
                </a:lnTo>
                <a:lnTo>
                  <a:pt x="186" y="67"/>
                </a:lnTo>
                <a:lnTo>
                  <a:pt x="189" y="73"/>
                </a:lnTo>
                <a:lnTo>
                  <a:pt x="192" y="76"/>
                </a:lnTo>
                <a:lnTo>
                  <a:pt x="196" y="80"/>
                </a:lnTo>
                <a:lnTo>
                  <a:pt x="198" y="84"/>
                </a:lnTo>
                <a:lnTo>
                  <a:pt x="200" y="90"/>
                </a:lnTo>
                <a:lnTo>
                  <a:pt x="201" y="99"/>
                </a:lnTo>
                <a:lnTo>
                  <a:pt x="16" y="305"/>
                </a:lnTo>
              </a:path>
            </a:pathLst>
          </a:custGeom>
          <a:solidFill>
            <a:schemeClr val="bg1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6" name="Arc 7"/>
          <p:cNvSpPr>
            <a:spLocks/>
          </p:cNvSpPr>
          <p:nvPr/>
        </p:nvSpPr>
        <p:spPr bwMode="auto">
          <a:xfrm rot="-1380000">
            <a:off x="6223000" y="5878512"/>
            <a:ext cx="209550" cy="236538"/>
          </a:xfrm>
          <a:custGeom>
            <a:avLst/>
            <a:gdLst>
              <a:gd name="T0" fmla="*/ 0 w 21745"/>
              <a:gd name="T1" fmla="*/ 0 h 21600"/>
              <a:gd name="T2" fmla="*/ 19460057 w 21745"/>
              <a:gd name="T3" fmla="*/ 28365452 h 21600"/>
              <a:gd name="T4" fmla="*/ 129729 w 21745"/>
              <a:gd name="T5" fmla="*/ 28365452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7" name="Line 8"/>
          <p:cNvSpPr>
            <a:spLocks noChangeShapeType="1"/>
          </p:cNvSpPr>
          <p:nvPr/>
        </p:nvSpPr>
        <p:spPr bwMode="auto">
          <a:xfrm>
            <a:off x="6172200" y="5753100"/>
            <a:ext cx="31750" cy="6461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418" name="Oval 9"/>
          <p:cNvSpPr>
            <a:spLocks noChangeArrowheads="1"/>
          </p:cNvSpPr>
          <p:nvPr/>
        </p:nvSpPr>
        <p:spPr bwMode="auto">
          <a:xfrm rot="-3960000">
            <a:off x="6280150" y="5883275"/>
            <a:ext cx="112712" cy="17621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9" name="Line 10"/>
          <p:cNvSpPr>
            <a:spLocks noChangeShapeType="1"/>
          </p:cNvSpPr>
          <p:nvPr/>
        </p:nvSpPr>
        <p:spPr bwMode="auto">
          <a:xfrm flipV="1">
            <a:off x="6203950" y="5922962"/>
            <a:ext cx="381000" cy="476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420" name="Text Box 11"/>
          <p:cNvSpPr txBox="1">
            <a:spLocks noChangeArrowheads="1"/>
          </p:cNvSpPr>
          <p:nvPr/>
        </p:nvSpPr>
        <p:spPr bwMode="auto">
          <a:xfrm>
            <a:off x="7932737" y="3013075"/>
            <a:ext cx="665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PP2</a:t>
            </a:r>
          </a:p>
        </p:txBody>
      </p:sp>
      <p:sp>
        <p:nvSpPr>
          <p:cNvPr id="17421" name="Text Box 12"/>
          <p:cNvSpPr txBox="1">
            <a:spLocks noChangeArrowheads="1"/>
          </p:cNvSpPr>
          <p:nvPr/>
        </p:nvSpPr>
        <p:spPr bwMode="auto">
          <a:xfrm>
            <a:off x="7475537" y="4738687"/>
            <a:ext cx="665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PP1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332537" y="2057400"/>
            <a:ext cx="1625600" cy="3886200"/>
            <a:chOff x="4106" y="912"/>
            <a:chExt cx="1024" cy="2448"/>
          </a:xfrm>
        </p:grpSpPr>
        <p:sp>
          <p:nvSpPr>
            <p:cNvPr id="17428" name="Line 14"/>
            <p:cNvSpPr>
              <a:spLocks noChangeShapeType="1"/>
            </p:cNvSpPr>
            <p:nvPr/>
          </p:nvSpPr>
          <p:spPr bwMode="auto">
            <a:xfrm flipV="1">
              <a:off x="4891" y="912"/>
              <a:ext cx="239" cy="5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429" name="Line 15"/>
            <p:cNvSpPr>
              <a:spLocks noChangeShapeType="1"/>
            </p:cNvSpPr>
            <p:nvPr/>
          </p:nvSpPr>
          <p:spPr bwMode="auto">
            <a:xfrm flipV="1">
              <a:off x="4468" y="1764"/>
              <a:ext cx="299" cy="7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430" name="Line 16"/>
            <p:cNvSpPr>
              <a:spLocks noChangeShapeType="1"/>
            </p:cNvSpPr>
            <p:nvPr/>
          </p:nvSpPr>
          <p:spPr bwMode="auto">
            <a:xfrm flipV="1">
              <a:off x="4106" y="2868"/>
              <a:ext cx="202" cy="4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431" name="Oval 17"/>
            <p:cNvSpPr>
              <a:spLocks noChangeArrowheads="1"/>
            </p:cNvSpPr>
            <p:nvPr/>
          </p:nvSpPr>
          <p:spPr bwMode="auto">
            <a:xfrm>
              <a:off x="4743" y="1735"/>
              <a:ext cx="48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7432" name="Oval 18"/>
            <p:cNvSpPr>
              <a:spLocks noChangeArrowheads="1"/>
            </p:cNvSpPr>
            <p:nvPr/>
          </p:nvSpPr>
          <p:spPr bwMode="auto">
            <a:xfrm>
              <a:off x="4287" y="2839"/>
              <a:ext cx="48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1431925" y="4546600"/>
            <a:ext cx="2416175" cy="1219200"/>
            <a:chOff x="864" y="2544"/>
            <a:chExt cx="1522" cy="768"/>
          </a:xfrm>
        </p:grpSpPr>
        <p:graphicFrame>
          <p:nvGraphicFramePr>
            <p:cNvPr id="17410" name="Object 2"/>
            <p:cNvGraphicFramePr>
              <a:graphicFrameLocks noChangeAspect="1"/>
            </p:cNvGraphicFramePr>
            <p:nvPr/>
          </p:nvGraphicFramePr>
          <p:xfrm>
            <a:off x="864" y="2544"/>
            <a:ext cx="1509" cy="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50" name="Equation" r:id="rId4" imgW="1485720" imgH="583920" progId="Equation.3">
                    <p:embed/>
                  </p:oleObj>
                </mc:Choice>
                <mc:Fallback>
                  <p:oleObj name="Equation" r:id="rId4" imgW="1485720" imgH="583920" progId="Equation.3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2544"/>
                          <a:ext cx="1509" cy="5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5" name="Text Box 20"/>
            <p:cNvSpPr txBox="1">
              <a:spLocks noChangeArrowheads="1"/>
            </p:cNvSpPr>
            <p:nvPr/>
          </p:nvSpPr>
          <p:spPr bwMode="auto">
            <a:xfrm>
              <a:off x="1618" y="3024"/>
              <a:ext cx="27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17426" name="Text Box 21"/>
            <p:cNvSpPr txBox="1">
              <a:spLocks noChangeArrowheads="1"/>
            </p:cNvSpPr>
            <p:nvPr/>
          </p:nvSpPr>
          <p:spPr bwMode="auto">
            <a:xfrm>
              <a:off x="2112" y="3024"/>
              <a:ext cx="27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Times New Roman" pitchFamily="18" charset="0"/>
                </a:rPr>
                <a:t>p</a:t>
              </a:r>
            </a:p>
          </p:txBody>
        </p:sp>
        <p:sp>
          <p:nvSpPr>
            <p:cNvPr id="17427" name="Text Box 22"/>
            <p:cNvSpPr txBox="1">
              <a:spLocks noChangeArrowheads="1"/>
            </p:cNvSpPr>
            <p:nvPr/>
          </p:nvSpPr>
          <p:spPr bwMode="auto">
            <a:xfrm>
              <a:off x="898" y="3024"/>
              <a:ext cx="30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Times New Roman" pitchFamily="18" charset="0"/>
                </a:rPr>
                <a:t>p’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  </a:t>
              </a:r>
            </a:p>
          </p:txBody>
        </p:sp>
      </p:grpSp>
      <p:sp>
        <p:nvSpPr>
          <p:cNvPr id="17424" name="TextBox 24"/>
          <p:cNvSpPr txBox="1">
            <a:spLocks noChangeArrowheads="1"/>
          </p:cNvSpPr>
          <p:nvPr/>
        </p:nvSpPr>
        <p:spPr bwMode="auto">
          <a:xfrm>
            <a:off x="7310438" y="6532563"/>
            <a:ext cx="255587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771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Alignment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8250"/>
            <a:ext cx="8229600" cy="2924175"/>
          </a:xfrm>
        </p:spPr>
        <p:txBody>
          <a:bodyPr/>
          <a:lstStyle/>
          <a:p>
            <a:pPr lvl="1" eaLnBrk="1" hangingPunct="1">
              <a:buNone/>
            </a:pPr>
            <a:endParaRPr lang="en-US" sz="2000" dirty="0" smtClean="0"/>
          </a:p>
          <a:p>
            <a:pPr eaLnBrk="1" hangingPunct="1"/>
            <a:r>
              <a:rPr lang="en-US" sz="2400" dirty="0" smtClean="0"/>
              <a:t>In alignment, we will </a:t>
            </a:r>
            <a:r>
              <a:rPr lang="en-US" sz="2400" b="1" dirty="0" smtClean="0"/>
              <a:t>fit the parameters of some transformation</a:t>
            </a:r>
            <a:r>
              <a:rPr lang="en-US" sz="2400" dirty="0" smtClean="0"/>
              <a:t> according to a set of matching feature pairs (“correspondences”).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2319338" y="3282950"/>
            <a:ext cx="4370387" cy="2320925"/>
            <a:chOff x="1276" y="2666"/>
            <a:chExt cx="3284" cy="1462"/>
          </a:xfrm>
        </p:grpSpPr>
        <p:sp>
          <p:nvSpPr>
            <p:cNvPr id="74761" name="Line 23"/>
            <p:cNvSpPr>
              <a:spLocks noChangeShapeType="1"/>
            </p:cNvSpPr>
            <p:nvPr/>
          </p:nvSpPr>
          <p:spPr bwMode="auto">
            <a:xfrm flipV="1">
              <a:off x="2860" y="3434"/>
              <a:ext cx="57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762" name="AutoShape 24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>
              <a:off x="1276" y="2666"/>
              <a:ext cx="1412" cy="1462"/>
            </a:xfrm>
            <a:prstGeom prst="actionButtonHome">
              <a:avLst/>
            </a:prstGeom>
            <a:solidFill>
              <a:srgbClr val="808080">
                <a:alpha val="25098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63" name="Oval 25"/>
            <p:cNvSpPr>
              <a:spLocks noChangeAspect="1" noChangeArrowheads="1"/>
            </p:cNvSpPr>
            <p:nvPr/>
          </p:nvSpPr>
          <p:spPr bwMode="auto">
            <a:xfrm>
              <a:off x="1941" y="2831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64" name="Oval 26"/>
            <p:cNvSpPr>
              <a:spLocks noChangeAspect="1" noChangeArrowheads="1"/>
            </p:cNvSpPr>
            <p:nvPr/>
          </p:nvSpPr>
          <p:spPr bwMode="auto">
            <a:xfrm>
              <a:off x="2325" y="3866"/>
              <a:ext cx="75" cy="75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65" name="Oval 27"/>
            <p:cNvSpPr>
              <a:spLocks noChangeAspect="1" noChangeArrowheads="1"/>
            </p:cNvSpPr>
            <p:nvPr/>
          </p:nvSpPr>
          <p:spPr bwMode="auto">
            <a:xfrm>
              <a:off x="1872" y="3621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66" name="Oval 28"/>
            <p:cNvSpPr>
              <a:spLocks noChangeAspect="1" noChangeArrowheads="1"/>
            </p:cNvSpPr>
            <p:nvPr/>
          </p:nvSpPr>
          <p:spPr bwMode="auto">
            <a:xfrm>
              <a:off x="1413" y="3360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67" name="Oval 29"/>
            <p:cNvSpPr>
              <a:spLocks noChangeAspect="1" noChangeArrowheads="1"/>
            </p:cNvSpPr>
            <p:nvPr/>
          </p:nvSpPr>
          <p:spPr bwMode="auto">
            <a:xfrm>
              <a:off x="2256" y="3168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68" name="AutoShape 30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 rot="1247942">
              <a:off x="3628" y="2954"/>
              <a:ext cx="932" cy="1126"/>
            </a:xfrm>
            <a:prstGeom prst="actionButtonHome">
              <a:avLst/>
            </a:prstGeom>
            <a:solidFill>
              <a:srgbClr val="808080">
                <a:alpha val="25098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69" name="Oval 31"/>
            <p:cNvSpPr>
              <a:spLocks noChangeAspect="1" noChangeArrowheads="1"/>
            </p:cNvSpPr>
            <p:nvPr/>
          </p:nvSpPr>
          <p:spPr bwMode="auto">
            <a:xfrm>
              <a:off x="4176" y="3168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70" name="Oval 32"/>
            <p:cNvSpPr>
              <a:spLocks noChangeAspect="1" noChangeArrowheads="1"/>
            </p:cNvSpPr>
            <p:nvPr/>
          </p:nvSpPr>
          <p:spPr bwMode="auto">
            <a:xfrm>
              <a:off x="4176" y="3887"/>
              <a:ext cx="75" cy="75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71" name="Oval 33"/>
            <p:cNvSpPr>
              <a:spLocks noChangeAspect="1" noChangeArrowheads="1"/>
            </p:cNvSpPr>
            <p:nvPr/>
          </p:nvSpPr>
          <p:spPr bwMode="auto">
            <a:xfrm>
              <a:off x="3936" y="3621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72" name="Oval 34"/>
            <p:cNvSpPr>
              <a:spLocks noChangeAspect="1" noChangeArrowheads="1"/>
            </p:cNvSpPr>
            <p:nvPr/>
          </p:nvSpPr>
          <p:spPr bwMode="auto">
            <a:xfrm>
              <a:off x="3744" y="3360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73" name="Oval 35"/>
            <p:cNvSpPr>
              <a:spLocks noChangeAspect="1" noChangeArrowheads="1"/>
            </p:cNvSpPr>
            <p:nvPr/>
          </p:nvSpPr>
          <p:spPr bwMode="auto">
            <a:xfrm>
              <a:off x="4293" y="3408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63" name="Text Box 36"/>
          <p:cNvSpPr txBox="1">
            <a:spLocks noChangeArrowheads="1"/>
          </p:cNvSpPr>
          <p:nvPr/>
        </p:nvSpPr>
        <p:spPr bwMode="auto">
          <a:xfrm>
            <a:off x="4632325" y="4024313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T</a:t>
            </a:r>
          </a:p>
        </p:txBody>
      </p:sp>
      <p:sp>
        <p:nvSpPr>
          <p:cNvPr id="64" name="Text Box 37"/>
          <p:cNvSpPr txBox="1">
            <a:spLocks noChangeArrowheads="1"/>
          </p:cNvSpPr>
          <p:nvPr/>
        </p:nvSpPr>
        <p:spPr bwMode="auto">
          <a:xfrm>
            <a:off x="3086100" y="2819400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sz="2400" i="1" baseline="-25000">
                <a:solidFill>
                  <a:srgbClr val="000000"/>
                </a:solidFill>
                <a:latin typeface="Times New Roman" pitchFamily="18" charset="0"/>
              </a:rPr>
              <a:t>i</a:t>
            </a:r>
          </a:p>
        </p:txBody>
      </p:sp>
      <p:sp>
        <p:nvSpPr>
          <p:cNvPr id="65" name="Text Box 38"/>
          <p:cNvSpPr txBox="1">
            <a:spLocks noChangeArrowheads="1"/>
          </p:cNvSpPr>
          <p:nvPr/>
        </p:nvSpPr>
        <p:spPr bwMode="auto">
          <a:xfrm>
            <a:off x="6178550" y="3257550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sz="2400" i="1" baseline="-25000">
                <a:solidFill>
                  <a:srgbClr val="000000"/>
                </a:solidFill>
                <a:latin typeface="Times New Roman" pitchFamily="18" charset="0"/>
              </a:rPr>
              <a:t>i</a:t>
            </a:r>
          </a:p>
        </p:txBody>
      </p:sp>
      <p:sp>
        <p:nvSpPr>
          <p:cNvPr id="66" name="Text Box 39"/>
          <p:cNvSpPr txBox="1">
            <a:spLocks noChangeArrowheads="1"/>
          </p:cNvSpPr>
          <p:nvPr/>
        </p:nvSpPr>
        <p:spPr bwMode="auto">
          <a:xfrm>
            <a:off x="6400800" y="3276600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'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6550223"/>
            <a:ext cx="579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Adapted by Devi Parikh from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5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0" name="Line 2"/>
          <p:cNvSpPr>
            <a:spLocks noChangeShapeType="1"/>
          </p:cNvSpPr>
          <p:nvPr/>
        </p:nvSpPr>
        <p:spPr bwMode="auto">
          <a:xfrm rot="10800000" flipH="1">
            <a:off x="3505200" y="3962400"/>
            <a:ext cx="1588" cy="533400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1" name="Line 3"/>
          <p:cNvSpPr>
            <a:spLocks noChangeShapeType="1"/>
          </p:cNvSpPr>
          <p:nvPr/>
        </p:nvSpPr>
        <p:spPr bwMode="auto">
          <a:xfrm>
            <a:off x="3505200" y="4495800"/>
            <a:ext cx="381000" cy="228600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rot="10800000" flipH="1">
            <a:off x="3505200" y="4038600"/>
            <a:ext cx="1371600" cy="45720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 flipH="1">
            <a:off x="3124200" y="4495800"/>
            <a:ext cx="381000" cy="304800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4" name="Rectangle 6"/>
          <p:cNvSpPr>
            <a:spLocks/>
          </p:cNvSpPr>
          <p:nvPr/>
        </p:nvSpPr>
        <p:spPr bwMode="auto">
          <a:xfrm>
            <a:off x="2838450" y="4297363"/>
            <a:ext cx="6683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 anchor="ctr">
            <a:spAutoFit/>
          </a:bodyPr>
          <a:lstStyle/>
          <a:p>
            <a:pPr marL="39688" algn="ctr"/>
            <a:r>
              <a: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(0,0,0)</a:t>
            </a:r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/>
              <a:t>The projective plane</a:t>
            </a:r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4060825"/>
          </a:xfrm>
          <a:ln/>
        </p:spPr>
        <p:txBody>
          <a:bodyPr rIns="132080"/>
          <a:lstStyle/>
          <a:p>
            <a:pPr marL="382588" indent="-342900"/>
            <a:r>
              <a:rPr lang="en-US" dirty="0"/>
              <a:t>Why do we need homogeneous coordinates?</a:t>
            </a:r>
          </a:p>
          <a:p>
            <a:pPr marL="782638" lvl="1">
              <a:buClr>
                <a:srgbClr val="000000"/>
              </a:buClr>
            </a:pPr>
            <a:r>
              <a:rPr lang="en-US" dirty="0"/>
              <a:t>represent points at infinity, </a:t>
            </a:r>
            <a:r>
              <a:rPr lang="en-US" dirty="0" err="1"/>
              <a:t>homographies</a:t>
            </a:r>
            <a:r>
              <a:rPr lang="en-US" dirty="0"/>
              <a:t>, perspective projection, multi-view relationships</a:t>
            </a:r>
          </a:p>
          <a:p>
            <a:pPr marL="382588" indent="-342900"/>
            <a:r>
              <a:rPr lang="en-US" dirty="0"/>
              <a:t>What is the geometric intuition?</a:t>
            </a:r>
          </a:p>
          <a:p>
            <a:pPr marL="782638" lvl="1">
              <a:buClr>
                <a:srgbClr val="000000"/>
              </a:buClr>
            </a:pPr>
            <a:r>
              <a:rPr lang="en-US" dirty="0"/>
              <a:t>a point in the image is a </a:t>
            </a:r>
            <a:r>
              <a:rPr lang="en-US" dirty="0">
                <a:latin typeface="Arial Italic" charset="0"/>
                <a:cs typeface="Arial Italic" charset="0"/>
                <a:sym typeface="Arial Italic" charset="0"/>
              </a:rPr>
              <a:t>ray</a:t>
            </a:r>
            <a:r>
              <a:rPr lang="en-US" dirty="0"/>
              <a:t> in projective space</a:t>
            </a:r>
          </a:p>
        </p:txBody>
      </p:sp>
      <p:sp>
        <p:nvSpPr>
          <p:cNvPr id="12297" name="Oval 9"/>
          <p:cNvSpPr>
            <a:spLocks/>
          </p:cNvSpPr>
          <p:nvPr/>
        </p:nvSpPr>
        <p:spPr bwMode="auto">
          <a:xfrm>
            <a:off x="3467100" y="4464050"/>
            <a:ext cx="76200" cy="762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8" name="Oval 10"/>
          <p:cNvSpPr>
            <a:spLocks/>
          </p:cNvSpPr>
          <p:nvPr/>
        </p:nvSpPr>
        <p:spPr bwMode="auto">
          <a:xfrm>
            <a:off x="4876800" y="3973513"/>
            <a:ext cx="76200" cy="76200"/>
          </a:xfrm>
          <a:prstGeom prst="ellipse">
            <a:avLst/>
          </a:prstGeom>
          <a:solidFill>
            <a:srgbClr val="3333CC"/>
          </a:solidFill>
          <a:ln w="12700" cap="flat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9" name="Rectangle 11"/>
          <p:cNvSpPr>
            <a:spLocks/>
          </p:cNvSpPr>
          <p:nvPr/>
        </p:nvSpPr>
        <p:spPr bwMode="auto">
          <a:xfrm>
            <a:off x="5089525" y="3890963"/>
            <a:ext cx="989013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 anchor="ctr">
            <a:spAutoFit/>
          </a:bodyPr>
          <a:lstStyle/>
          <a:p>
            <a:pPr marL="39688" algn="ctr"/>
            <a:r>
              <a:rPr lang="en-US" sz="1800" dirty="0" smtClean="0">
                <a:solidFill>
                  <a:srgbClr val="3333CC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(</a:t>
            </a:r>
            <a:r>
              <a:rPr lang="en-US" sz="1800" dirty="0" err="1" smtClean="0">
                <a:solidFill>
                  <a:srgbClr val="3333CC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sx,sy,s</a:t>
            </a:r>
            <a:r>
              <a:rPr lang="en-US" sz="1800" dirty="0" smtClean="0">
                <a:solidFill>
                  <a:srgbClr val="3333CC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)</a:t>
            </a:r>
            <a:endParaRPr lang="en-US" sz="1800" dirty="0">
              <a:solidFill>
                <a:srgbClr val="3333CC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00" name="Rectangle 12"/>
              <p:cNvSpPr>
                <a:spLocks/>
              </p:cNvSpPr>
              <p:nvPr/>
            </p:nvSpPr>
            <p:spPr bwMode="auto">
              <a:xfrm>
                <a:off x="685800" y="5105400"/>
                <a:ext cx="8013700" cy="723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40639" bIns="0"/>
              <a:lstStyle/>
              <a:p>
                <a:pPr marL="782638" indent="-285750">
                  <a:spcBef>
                    <a:spcPts val="450"/>
                  </a:spcBef>
                  <a:buClr>
                    <a:srgbClr val="000000"/>
                  </a:buClr>
                  <a:buSzPct val="1000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Each </a:t>
                </a:r>
                <a:r>
                  <a:rPr lang="en-US" sz="2000" dirty="0">
                    <a:solidFill>
                      <a:schemeClr val="tx1"/>
                    </a:solidFill>
                    <a:latin typeface="Arial Italic" charset="0"/>
                    <a:ea typeface="ＭＳ Ｐゴシック" charset="0"/>
                    <a:cs typeface="Arial Italic" charset="0"/>
                    <a:sym typeface="Arial Italic" charset="0"/>
                  </a:rPr>
                  <a:t>point</a:t>
                </a:r>
                <a:r>
                  <a:rPr lang="en-US" sz="20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 </a:t>
                </a:r>
                <a:r>
                  <a:rPr lang="en-US" sz="2000" dirty="0">
                    <a:solidFill>
                      <a:srgbClr val="3333CC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(</a:t>
                </a:r>
                <a:r>
                  <a:rPr lang="en-US" sz="2000" dirty="0" err="1">
                    <a:solidFill>
                      <a:srgbClr val="3333CC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x,y</a:t>
                </a:r>
                <a:r>
                  <a:rPr lang="en-US" sz="2000" dirty="0">
                    <a:solidFill>
                      <a:srgbClr val="3333CC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)</a:t>
                </a:r>
                <a:r>
                  <a:rPr lang="en-US" sz="20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 on the plane is represented by a </a:t>
                </a:r>
                <a:r>
                  <a:rPr lang="en-US" sz="2000" dirty="0">
                    <a:solidFill>
                      <a:schemeClr val="tx1"/>
                    </a:solidFill>
                    <a:latin typeface="Arial Italic" charset="0"/>
                    <a:ea typeface="ＭＳ Ｐゴシック" charset="0"/>
                    <a:cs typeface="Arial Italic" charset="0"/>
                    <a:sym typeface="Arial Italic" charset="0"/>
                  </a:rPr>
                  <a:t>ray</a:t>
                </a:r>
                <a:r>
                  <a:rPr lang="en-US" sz="20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 </a:t>
                </a:r>
                <a:r>
                  <a:rPr lang="en-US" sz="2000" dirty="0" smtClean="0">
                    <a:solidFill>
                      <a:srgbClr val="3333CC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(</a:t>
                </a:r>
                <a:r>
                  <a:rPr lang="en-US" sz="2000" dirty="0" err="1" smtClean="0">
                    <a:solidFill>
                      <a:srgbClr val="3333CC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sx,sy,s</a:t>
                </a:r>
                <a:r>
                  <a:rPr lang="en-US" sz="2000" dirty="0" smtClean="0">
                    <a:solidFill>
                      <a:srgbClr val="3333CC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)</a:t>
                </a:r>
                <a:endParaRPr lang="en-US" sz="2000" dirty="0">
                  <a:solidFill>
                    <a:srgbClr val="3333CC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pPr marL="782638" indent="-285750">
                  <a:spcBef>
                    <a:spcPts val="413"/>
                  </a:spcBef>
                  <a:buClr>
                    <a:srgbClr val="000000"/>
                  </a:buClr>
                  <a:buSzPct val="100000"/>
                  <a:buFont typeface="Arial" charset="0"/>
                  <a:buChar char="–"/>
                </a:pPr>
                <a:r>
                  <a:rPr lang="en-US" sz="18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all points on the ray are equivalent:  </a:t>
                </a:r>
                <a:r>
                  <a:rPr lang="en-US" sz="1800" dirty="0">
                    <a:solidFill>
                      <a:srgbClr val="3333CC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(x, y, 1)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33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  <a:sym typeface="Arial" charset="0"/>
                      </a:rPr>
                      <m:t>≅</m:t>
                    </m:r>
                  </m:oMath>
                </a14:m>
                <a:r>
                  <a:rPr lang="en-US" sz="1800" dirty="0" smtClean="0">
                    <a:solidFill>
                      <a:srgbClr val="3333CC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(sx</a:t>
                </a:r>
                <a:r>
                  <a:rPr lang="en-US" sz="1800" dirty="0">
                    <a:solidFill>
                      <a:srgbClr val="3333CC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, </a:t>
                </a:r>
                <a:r>
                  <a:rPr lang="en-US" sz="1800" dirty="0" err="1" smtClean="0">
                    <a:solidFill>
                      <a:srgbClr val="3333CC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sy</a:t>
                </a:r>
                <a:r>
                  <a:rPr lang="en-US" sz="1800" dirty="0">
                    <a:solidFill>
                      <a:srgbClr val="3333CC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, </a:t>
                </a:r>
                <a:r>
                  <a:rPr lang="en-US" sz="1800" dirty="0" smtClean="0">
                    <a:solidFill>
                      <a:srgbClr val="3333CC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s)</a:t>
                </a:r>
                <a:endParaRPr lang="en-US" sz="1800" dirty="0">
                  <a:solidFill>
                    <a:srgbClr val="3333CC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</p:txBody>
          </p:sp>
        </mc:Choice>
        <mc:Fallback xmlns="">
          <p:sp>
            <p:nvSpPr>
              <p:cNvPr id="12300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5105400"/>
                <a:ext cx="8013700" cy="723900"/>
              </a:xfrm>
              <a:prstGeom prst="rect">
                <a:avLst/>
              </a:prstGeom>
              <a:blipFill rotWithShape="0">
                <a:blip r:embed="rId2"/>
                <a:stretch>
                  <a:fillRect t="-10169" b="-76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07" name="Group 19"/>
          <p:cNvGrpSpPr>
            <a:grpSpLocks/>
          </p:cNvGrpSpPr>
          <p:nvPr/>
        </p:nvGrpSpPr>
        <p:grpSpPr bwMode="auto">
          <a:xfrm>
            <a:off x="3733800" y="2971800"/>
            <a:ext cx="1954213" cy="2051050"/>
            <a:chOff x="0" y="0"/>
            <a:chExt cx="1231" cy="1292"/>
          </a:xfrm>
        </p:grpSpPr>
        <p:sp>
          <p:nvSpPr>
            <p:cNvPr id="12301" name="Rectangle 13"/>
            <p:cNvSpPr>
              <a:spLocks/>
            </p:cNvSpPr>
            <p:nvPr/>
          </p:nvSpPr>
          <p:spPr bwMode="auto">
            <a:xfrm>
              <a:off x="348" y="1068"/>
              <a:ext cx="883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 anchor="ctr">
              <a:spAutoFit/>
            </a:bodyPr>
            <a:lstStyle/>
            <a:p>
              <a:pPr marL="39688" algn="ctr"/>
              <a:r>
                <a:rPr lang="en-US" sz="1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rPr>
                <a:t>image plane</a:t>
              </a:r>
            </a:p>
          </p:txBody>
        </p:sp>
        <p:grpSp>
          <p:nvGrpSpPr>
            <p:cNvPr id="12306" name="Group 18"/>
            <p:cNvGrpSpPr>
              <a:grpSpLocks/>
            </p:cNvGrpSpPr>
            <p:nvPr/>
          </p:nvGrpSpPr>
          <p:grpSpPr bwMode="auto">
            <a:xfrm>
              <a:off x="0" y="0"/>
              <a:ext cx="786" cy="1104"/>
              <a:chOff x="0" y="0"/>
              <a:chExt cx="786" cy="1104"/>
            </a:xfrm>
          </p:grpSpPr>
          <p:sp>
            <p:nvSpPr>
              <p:cNvPr id="12302" name="AutoShape 14"/>
              <p:cNvSpPr>
                <a:spLocks/>
              </p:cNvSpPr>
              <p:nvPr/>
            </p:nvSpPr>
            <p:spPr bwMode="auto">
              <a:xfrm>
                <a:off x="0" y="0"/>
                <a:ext cx="768" cy="1104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14087"/>
                    </a:lnTo>
                    <a:lnTo>
                      <a:pt x="21600" y="21600"/>
                    </a:lnTo>
                    <a:lnTo>
                      <a:pt x="21600" y="751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303" name="Line 15"/>
              <p:cNvSpPr>
                <a:spLocks noChangeShapeType="1"/>
              </p:cNvSpPr>
              <p:nvPr/>
            </p:nvSpPr>
            <p:spPr bwMode="auto">
              <a:xfrm rot="10800000" flipH="1">
                <a:off x="0" y="748"/>
                <a:ext cx="500" cy="164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304" name="Rectangle 16"/>
              <p:cNvSpPr>
                <a:spLocks/>
              </p:cNvSpPr>
              <p:nvPr/>
            </p:nvSpPr>
            <p:spPr bwMode="auto">
              <a:xfrm>
                <a:off x="258" y="723"/>
                <a:ext cx="528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40639" bIns="0" anchor="ctr"/>
              <a:lstStyle/>
              <a:p>
                <a:pPr marL="39688" algn="ctr"/>
                <a:r>
                  <a:rPr lang="en-US" sz="1800">
                    <a:solidFill>
                      <a:srgbClr val="3333CC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(x,y,1)</a:t>
                </a:r>
              </a:p>
            </p:txBody>
          </p:sp>
          <p:sp>
            <p:nvSpPr>
              <p:cNvPr id="12305" name="Oval 17"/>
              <p:cNvSpPr>
                <a:spLocks/>
              </p:cNvSpPr>
              <p:nvPr/>
            </p:nvSpPr>
            <p:spPr bwMode="auto">
              <a:xfrm>
                <a:off x="480" y="720"/>
                <a:ext cx="48" cy="48"/>
              </a:xfrm>
              <a:prstGeom prst="ellipse">
                <a:avLst/>
              </a:prstGeom>
              <a:solidFill>
                <a:srgbClr val="3333CC"/>
              </a:solidFill>
              <a:ln w="12700" cap="flat">
                <a:solidFill>
                  <a:srgbClr val="3333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12308" name="Rectangle 20"/>
          <p:cNvSpPr>
            <a:spLocks/>
          </p:cNvSpPr>
          <p:nvPr/>
        </p:nvSpPr>
        <p:spPr bwMode="auto">
          <a:xfrm>
            <a:off x="3200400" y="3810000"/>
            <a:ext cx="34448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-y</a:t>
            </a:r>
          </a:p>
        </p:txBody>
      </p:sp>
      <p:sp>
        <p:nvSpPr>
          <p:cNvPr id="12309" name="Rectangle 21"/>
          <p:cNvSpPr>
            <a:spLocks/>
          </p:cNvSpPr>
          <p:nvPr/>
        </p:nvSpPr>
        <p:spPr bwMode="auto">
          <a:xfrm>
            <a:off x="3816350" y="4586288"/>
            <a:ext cx="26828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x</a:t>
            </a:r>
          </a:p>
        </p:txBody>
      </p:sp>
      <p:sp>
        <p:nvSpPr>
          <p:cNvPr id="12310" name="Rectangle 22"/>
          <p:cNvSpPr>
            <a:spLocks/>
          </p:cNvSpPr>
          <p:nvPr/>
        </p:nvSpPr>
        <p:spPr bwMode="auto">
          <a:xfrm>
            <a:off x="3124200" y="4662488"/>
            <a:ext cx="34448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-z</a:t>
            </a:r>
          </a:p>
        </p:txBody>
      </p:sp>
      <p:sp>
        <p:nvSpPr>
          <p:cNvPr id="12311" name="Line 23"/>
          <p:cNvSpPr>
            <a:spLocks noChangeShapeType="1"/>
          </p:cNvSpPr>
          <p:nvPr/>
        </p:nvSpPr>
        <p:spPr bwMode="auto">
          <a:xfrm rot="10800000" flipH="1">
            <a:off x="4552950" y="3838575"/>
            <a:ext cx="838200" cy="30480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9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nimBg="1"/>
      <p:bldP spid="12291" grpId="0" animBg="1"/>
      <p:bldP spid="12292" grpId="0" animBg="1"/>
      <p:bldP spid="12293" grpId="0" animBg="1"/>
      <p:bldP spid="12294" grpId="0"/>
      <p:bldP spid="12297" grpId="0" animBg="1"/>
      <p:bldP spid="12298" grpId="0" animBg="1"/>
      <p:bldP spid="12299" grpId="0"/>
      <p:bldP spid="12300" grpId="0"/>
      <p:bldP spid="12308" grpId="0"/>
      <p:bldP spid="12309" grpId="0"/>
      <p:bldP spid="12310" grpId="0"/>
      <p:bldP spid="123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4" name="Title 3"/>
          <p:cNvSpPr>
            <a:spLocks noGrp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r>
              <a:rPr lang="en-US" smtClean="0"/>
              <a:t>Homography</a:t>
            </a:r>
          </a:p>
        </p:txBody>
      </p:sp>
      <p:pic>
        <p:nvPicPr>
          <p:cNvPr id="19465" name="Picture 15" descr="wall.jpg"/>
          <p:cNvPicPr>
            <a:picLocks noChangeAspect="1"/>
          </p:cNvPicPr>
          <p:nvPr/>
        </p:nvPicPr>
        <p:blipFill>
          <a:blip r:embed="rId4"/>
          <a:srcRect l="49899" r="28003" b="47403"/>
          <a:stretch>
            <a:fillRect/>
          </a:stretch>
        </p:blipFill>
        <p:spPr bwMode="auto">
          <a:xfrm>
            <a:off x="4243388" y="1019175"/>
            <a:ext cx="2409825" cy="3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6" name="Picture 16" descr="wall.jpg"/>
          <p:cNvPicPr>
            <a:picLocks noChangeAspect="1"/>
          </p:cNvPicPr>
          <p:nvPr/>
        </p:nvPicPr>
        <p:blipFill>
          <a:blip r:embed="rId4"/>
          <a:srcRect l="27220" r="50101" b="47403"/>
          <a:stretch>
            <a:fillRect/>
          </a:stretch>
        </p:blipFill>
        <p:spPr bwMode="auto">
          <a:xfrm>
            <a:off x="1687513" y="1019175"/>
            <a:ext cx="2473325" cy="3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85738" y="1092200"/>
            <a:ext cx="3300412" cy="885825"/>
            <a:chOff x="185738" y="1092200"/>
            <a:chExt cx="3300205" cy="885613"/>
          </a:xfrm>
        </p:grpSpPr>
        <p:sp>
          <p:nvSpPr>
            <p:cNvPr id="19" name="Oval 18"/>
            <p:cNvSpPr/>
            <p:nvPr/>
          </p:nvSpPr>
          <p:spPr>
            <a:xfrm>
              <a:off x="3366888" y="1858779"/>
              <a:ext cx="119055" cy="11903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graphicFrame>
          <p:nvGraphicFramePr>
            <p:cNvPr id="19459" name="Object 5"/>
            <p:cNvGraphicFramePr>
              <a:graphicFrameLocks noChangeAspect="1"/>
            </p:cNvGraphicFramePr>
            <p:nvPr/>
          </p:nvGraphicFramePr>
          <p:xfrm>
            <a:off x="185738" y="1092200"/>
            <a:ext cx="1504950" cy="730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23" name="Equation" r:id="rId5" imgW="444240" imgH="215640" progId="Equation.3">
                    <p:embed/>
                  </p:oleObj>
                </mc:Choice>
                <mc:Fallback>
                  <p:oleObj name="Equation" r:id="rId5" imgW="444240" imgH="215640" progId="Equation.3">
                    <p:embed/>
                    <p:pic>
                      <p:nvPicPr>
                        <p:cNvPr id="0" name="Picture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738" y="1092200"/>
                          <a:ext cx="1504950" cy="730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Straight Arrow Connector 26"/>
            <p:cNvCxnSpPr>
              <a:endCxn id="19" idx="1"/>
            </p:cNvCxnSpPr>
            <p:nvPr/>
          </p:nvCxnSpPr>
          <p:spPr>
            <a:xfrm>
              <a:off x="1504867" y="1530245"/>
              <a:ext cx="1879482" cy="345992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5083175" y="1055688"/>
            <a:ext cx="3246438" cy="958850"/>
            <a:chOff x="5083182" y="1055688"/>
            <a:chExt cx="3246431" cy="958638"/>
          </a:xfrm>
        </p:grpSpPr>
        <p:sp>
          <p:nvSpPr>
            <p:cNvPr id="20" name="Oval 19"/>
            <p:cNvSpPr/>
            <p:nvPr/>
          </p:nvSpPr>
          <p:spPr>
            <a:xfrm>
              <a:off x="5083182" y="1895289"/>
              <a:ext cx="119063" cy="119037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graphicFrame>
          <p:nvGraphicFramePr>
            <p:cNvPr id="19458" name="Object 4"/>
            <p:cNvGraphicFramePr>
              <a:graphicFrameLocks noChangeAspect="1"/>
            </p:cNvGraphicFramePr>
            <p:nvPr/>
          </p:nvGraphicFramePr>
          <p:xfrm>
            <a:off x="7054850" y="1055688"/>
            <a:ext cx="1274763" cy="619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24" name="Equation" r:id="rId7" imgW="444240" imgH="215640" progId="Equation.3">
                    <p:embed/>
                  </p:oleObj>
                </mc:Choice>
                <mc:Fallback>
                  <p:oleObj name="Equation" r:id="rId7" imgW="444240" imgH="215640" progId="Equation.3">
                    <p:embed/>
                    <p:pic>
                      <p:nvPicPr>
                        <p:cNvPr id="0" name="Picture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54850" y="1055688"/>
                          <a:ext cx="1274763" cy="619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1" name="Straight Arrow Connector 30"/>
            <p:cNvCxnSpPr>
              <a:endCxn id="20" idx="5"/>
            </p:cNvCxnSpPr>
            <p:nvPr/>
          </p:nvCxnSpPr>
          <p:spPr>
            <a:xfrm rot="10800000" flipV="1">
              <a:off x="5184782" y="1347723"/>
              <a:ext cx="1906584" cy="649143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69" name="Rectangle 23"/>
          <p:cNvSpPr>
            <a:spLocks noChangeArrowheads="1"/>
          </p:cNvSpPr>
          <p:nvPr/>
        </p:nvSpPr>
        <p:spPr bwMode="auto">
          <a:xfrm>
            <a:off x="600075" y="4926013"/>
            <a:ext cx="85439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To </a:t>
            </a:r>
            <a:r>
              <a:rPr lang="en-US" sz="2400" b="1">
                <a:solidFill>
                  <a:srgbClr val="000000"/>
                </a:solidFill>
              </a:rPr>
              <a:t>compute </a:t>
            </a:r>
            <a:r>
              <a:rPr lang="en-US" sz="2400">
                <a:solidFill>
                  <a:srgbClr val="000000"/>
                </a:solidFill>
              </a:rPr>
              <a:t>the</a:t>
            </a:r>
            <a:r>
              <a:rPr lang="en-US" sz="2400" b="1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homography given pairs of corresponding points in the images, we need to set up an equation where the parameters of </a:t>
            </a:r>
            <a:r>
              <a:rPr lang="en-US" sz="2400" b="1">
                <a:solidFill>
                  <a:srgbClr val="000000"/>
                </a:solidFill>
              </a:rPr>
              <a:t>H</a:t>
            </a:r>
            <a:r>
              <a:rPr lang="en-US" sz="2400">
                <a:solidFill>
                  <a:srgbClr val="000000"/>
                </a:solidFill>
              </a:rPr>
              <a:t> are the unknowns…</a:t>
            </a:r>
          </a:p>
        </p:txBody>
      </p:sp>
      <p:sp>
        <p:nvSpPr>
          <p:cNvPr id="26" name="Oval 25"/>
          <p:cNvSpPr/>
          <p:nvPr/>
        </p:nvSpPr>
        <p:spPr>
          <a:xfrm>
            <a:off x="5338763" y="2041525"/>
            <a:ext cx="119062" cy="119063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9460" name="Object 6"/>
          <p:cNvGraphicFramePr>
            <a:graphicFrameLocks noChangeAspect="1"/>
          </p:cNvGraphicFramePr>
          <p:nvPr/>
        </p:nvGraphicFramePr>
        <p:xfrm>
          <a:off x="7237413" y="1968500"/>
          <a:ext cx="1346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25" name="Equation" r:id="rId9" imgW="469800" imgH="215640" progId="Equation.3">
                  <p:embed/>
                </p:oleObj>
              </mc:Choice>
              <mc:Fallback>
                <p:oleObj name="Equation" r:id="rId9" imgW="469800" imgH="215640" progId="Equation.3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7413" y="1968500"/>
                        <a:ext cx="1346200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Arrow Connector 28"/>
          <p:cNvCxnSpPr>
            <a:endCxn id="26" idx="5"/>
          </p:cNvCxnSpPr>
          <p:nvPr/>
        </p:nvCxnSpPr>
        <p:spPr>
          <a:xfrm rot="10800000">
            <a:off x="5440363" y="2143125"/>
            <a:ext cx="1797050" cy="190500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461" name="Object 7"/>
          <p:cNvGraphicFramePr>
            <a:graphicFrameLocks noChangeAspect="1"/>
          </p:cNvGraphicFramePr>
          <p:nvPr/>
        </p:nvGraphicFramePr>
        <p:xfrm>
          <a:off x="122238" y="2189163"/>
          <a:ext cx="1346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26" name="Equation" r:id="rId11" imgW="469800" imgH="215640" progId="Equation.3">
                  <p:embed/>
                </p:oleObj>
              </mc:Choice>
              <mc:Fallback>
                <p:oleObj name="Equation" r:id="rId11" imgW="469800" imgH="215640" progId="Equation.3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8" y="2189163"/>
                        <a:ext cx="1346200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34"/>
          <p:cNvSpPr/>
          <p:nvPr/>
        </p:nvSpPr>
        <p:spPr>
          <a:xfrm>
            <a:off x="3686175" y="1958975"/>
            <a:ext cx="119063" cy="119063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1468438" y="2151063"/>
            <a:ext cx="2300287" cy="373062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74" name="TextBox 41"/>
          <p:cNvSpPr txBox="1">
            <a:spLocks noChangeArrowheads="1"/>
          </p:cNvSpPr>
          <p:nvPr/>
        </p:nvSpPr>
        <p:spPr bwMode="auto">
          <a:xfrm rot="5400000">
            <a:off x="667544" y="3024981"/>
            <a:ext cx="584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19475" name="TextBox 42"/>
          <p:cNvSpPr txBox="1">
            <a:spLocks noChangeArrowheads="1"/>
          </p:cNvSpPr>
          <p:nvPr/>
        </p:nvSpPr>
        <p:spPr bwMode="auto">
          <a:xfrm rot="5400000">
            <a:off x="7600157" y="2842419"/>
            <a:ext cx="584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…</a:t>
            </a:r>
          </a:p>
        </p:txBody>
      </p:sp>
      <p:graphicFrame>
        <p:nvGraphicFramePr>
          <p:cNvPr id="19462" name="Object 8"/>
          <p:cNvGraphicFramePr>
            <a:graphicFrameLocks noChangeAspect="1"/>
          </p:cNvGraphicFramePr>
          <p:nvPr/>
        </p:nvGraphicFramePr>
        <p:xfrm>
          <a:off x="153988" y="3667125"/>
          <a:ext cx="1382712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27" name="Equation" r:id="rId13" imgW="482400" imgH="228600" progId="Equation.3">
                  <p:embed/>
                </p:oleObj>
              </mc:Choice>
              <mc:Fallback>
                <p:oleObj name="Equation" r:id="rId13" imgW="482400" imgH="228600" progId="Equation.3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88" y="3667125"/>
                        <a:ext cx="1382712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3" name="Object 9"/>
          <p:cNvGraphicFramePr>
            <a:graphicFrameLocks noChangeAspect="1"/>
          </p:cNvGraphicFramePr>
          <p:nvPr/>
        </p:nvGraphicFramePr>
        <p:xfrm>
          <a:off x="7273925" y="3648075"/>
          <a:ext cx="1382713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28" name="Equation" r:id="rId15" imgW="482400" imgH="228600" progId="Equation.3">
                  <p:embed/>
                </p:oleObj>
              </mc:Choice>
              <mc:Fallback>
                <p:oleObj name="Equation" r:id="rId15" imgW="482400" imgH="228600" progId="Equation.3">
                  <p:embed/>
                  <p:pic>
                    <p:nvPicPr>
                      <p:cNvPr id="0" name="Picture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3925" y="3648075"/>
                        <a:ext cx="1382713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2928938" y="3684588"/>
            <a:ext cx="119062" cy="1190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4562475" y="3757613"/>
            <a:ext cx="119063" cy="1190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47" name="Straight Arrow Connector 46"/>
          <p:cNvCxnSpPr>
            <a:endCxn id="44" idx="2"/>
          </p:cNvCxnSpPr>
          <p:nvPr/>
        </p:nvCxnSpPr>
        <p:spPr>
          <a:xfrm flipV="1">
            <a:off x="1504950" y="3743325"/>
            <a:ext cx="1423988" cy="233363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0800000">
            <a:off x="4791075" y="3830638"/>
            <a:ext cx="2300288" cy="50800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0" y="6550223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37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Solving for homographies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2895600"/>
            <a:ext cx="7848600" cy="3810000"/>
          </a:xfrm>
        </p:spPr>
        <p:txBody>
          <a:bodyPr/>
          <a:lstStyle/>
          <a:p>
            <a:pPr marL="0" indent="0"/>
            <a:r>
              <a:rPr lang="en-US" sz="2000" dirty="0" err="1" smtClean="0"/>
              <a:t>Upto</a:t>
            </a:r>
            <a:r>
              <a:rPr lang="en-US" sz="2000" dirty="0" smtClean="0"/>
              <a:t> a scale factor.</a:t>
            </a:r>
          </a:p>
          <a:p>
            <a:pPr marL="0" indent="0"/>
            <a:r>
              <a:rPr lang="en-US" sz="2000" dirty="0" smtClean="0"/>
              <a:t>Constraint </a:t>
            </a:r>
            <a:r>
              <a:rPr lang="en-US" sz="2000" dirty="0" err="1" smtClean="0"/>
              <a:t>Frobenius</a:t>
            </a:r>
            <a:r>
              <a:rPr lang="en-US" sz="2000" dirty="0" smtClean="0"/>
              <a:t> norm of H to be 1.</a:t>
            </a:r>
          </a:p>
          <a:p>
            <a:pPr marL="0" indent="0"/>
            <a:endParaRPr lang="en-US" sz="2000" dirty="0" smtClean="0"/>
          </a:p>
          <a:p>
            <a:pPr marL="0" indent="0"/>
            <a:r>
              <a:rPr lang="en-US" sz="2000" dirty="0" smtClean="0"/>
              <a:t>Problem to be solved:</a:t>
            </a:r>
          </a:p>
          <a:p>
            <a:pPr marL="0" indent="0"/>
            <a:endParaRPr lang="en-US" sz="2000" b="1" dirty="0" smtClean="0"/>
          </a:p>
          <a:p>
            <a:pPr marL="0" indent="0"/>
            <a:endParaRPr lang="en-US" sz="2000" b="1" dirty="0"/>
          </a:p>
          <a:p>
            <a:pPr marL="0" indent="0"/>
            <a:endParaRPr lang="en-US" sz="2000" b="1" dirty="0" smtClean="0"/>
          </a:p>
          <a:p>
            <a:pPr marL="0" indent="0"/>
            <a:r>
              <a:rPr lang="en-US" sz="2000" dirty="0" smtClean="0"/>
              <a:t>where vector of unknowns h = [</a:t>
            </a:r>
            <a:r>
              <a:rPr lang="en-US" sz="2000" i="1" dirty="0" smtClean="0"/>
              <a:t>h</a:t>
            </a:r>
            <a:r>
              <a:rPr lang="en-US" sz="2000" i="1" baseline="-25000" dirty="0" smtClean="0"/>
              <a:t>00</a:t>
            </a:r>
            <a:r>
              <a:rPr lang="en-US" sz="2000" i="1" dirty="0" smtClean="0"/>
              <a:t>,h</a:t>
            </a:r>
            <a:r>
              <a:rPr lang="en-US" sz="2000" i="1" baseline="-25000" dirty="0" smtClean="0"/>
              <a:t>01</a:t>
            </a:r>
            <a:r>
              <a:rPr lang="en-US" sz="2000" i="1" dirty="0" smtClean="0"/>
              <a:t>,h</a:t>
            </a:r>
            <a:r>
              <a:rPr lang="en-US" sz="2000" i="1" baseline="-25000" dirty="0" smtClean="0"/>
              <a:t>02</a:t>
            </a:r>
            <a:r>
              <a:rPr lang="en-US" sz="2000" i="1" dirty="0" smtClean="0"/>
              <a:t>,h</a:t>
            </a:r>
            <a:r>
              <a:rPr lang="en-US" sz="2000" i="1" baseline="-25000" dirty="0" smtClean="0"/>
              <a:t>10</a:t>
            </a:r>
            <a:r>
              <a:rPr lang="en-US" sz="2000" i="1" dirty="0" smtClean="0"/>
              <a:t>,h</a:t>
            </a:r>
            <a:r>
              <a:rPr lang="en-US" sz="2000" i="1" baseline="-25000" dirty="0" smtClean="0"/>
              <a:t>11</a:t>
            </a:r>
            <a:r>
              <a:rPr lang="en-US" sz="2000" i="1" dirty="0" smtClean="0"/>
              <a:t>,h</a:t>
            </a:r>
            <a:r>
              <a:rPr lang="en-US" sz="2000" i="1" baseline="-25000" dirty="0" smtClean="0"/>
              <a:t>12</a:t>
            </a:r>
            <a:r>
              <a:rPr lang="en-US" sz="2000" i="1" dirty="0" smtClean="0"/>
              <a:t>,h</a:t>
            </a:r>
            <a:r>
              <a:rPr lang="en-US" sz="2000" i="1" baseline="-25000" dirty="0" smtClean="0"/>
              <a:t>20</a:t>
            </a:r>
            <a:r>
              <a:rPr lang="en-US" sz="2000" i="1" dirty="0" smtClean="0"/>
              <a:t>,h</a:t>
            </a:r>
            <a:r>
              <a:rPr lang="en-US" sz="2000" i="1" baseline="-25000" dirty="0" smtClean="0"/>
              <a:t>21</a:t>
            </a:r>
            <a:r>
              <a:rPr lang="en-US" sz="2000" i="1" dirty="0" smtClean="0"/>
              <a:t>,h</a:t>
            </a:r>
            <a:r>
              <a:rPr lang="en-US" sz="2000" i="1" baseline="-25000" dirty="0" smtClean="0"/>
              <a:t>22</a:t>
            </a:r>
            <a:r>
              <a:rPr lang="en-US" sz="2000" dirty="0" smtClean="0"/>
              <a:t>]</a:t>
            </a:r>
            <a:r>
              <a:rPr lang="en-US" sz="2000" baseline="30000" dirty="0" smtClean="0"/>
              <a:t>T</a:t>
            </a:r>
            <a:endParaRPr lang="en-US" sz="2000" dirty="0" smtClean="0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635254"/>
              </p:ext>
            </p:extLst>
          </p:nvPr>
        </p:nvGraphicFramePr>
        <p:xfrm>
          <a:off x="2362200" y="1370013"/>
          <a:ext cx="3475038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76" name="Equation" r:id="rId4" imgW="1638000" imgH="711000" progId="Equation.3">
                  <p:embed/>
                </p:oleObj>
              </mc:Choice>
              <mc:Fallback>
                <p:oleObj name="Equation" r:id="rId4" imgW="1638000" imgH="71100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370013"/>
                        <a:ext cx="3475038" cy="1508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Rectangle 9"/>
          <p:cNvSpPr>
            <a:spLocks noChangeArrowheads="1"/>
          </p:cNvSpPr>
          <p:nvPr/>
        </p:nvSpPr>
        <p:spPr bwMode="auto">
          <a:xfrm>
            <a:off x="3386138" y="912813"/>
            <a:ext cx="1206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>
                <a:solidFill>
                  <a:srgbClr val="000000"/>
                </a:solidFill>
              </a:rPr>
              <a:t>p</a:t>
            </a:r>
            <a:r>
              <a:rPr lang="en-US" sz="2400" b="1" dirty="0">
                <a:solidFill>
                  <a:srgbClr val="000000"/>
                </a:solidFill>
              </a:rPr>
              <a:t>’</a:t>
            </a:r>
            <a:r>
              <a:rPr lang="en-US" sz="2400" dirty="0">
                <a:solidFill>
                  <a:srgbClr val="000000"/>
                </a:solidFill>
              </a:rPr>
              <a:t> = </a:t>
            </a:r>
            <a:r>
              <a:rPr lang="en-US" sz="2400" b="1" dirty="0">
                <a:solidFill>
                  <a:srgbClr val="000000"/>
                </a:solidFill>
              </a:rPr>
              <a:t>Hp</a:t>
            </a:r>
          </a:p>
        </p:txBody>
      </p:sp>
      <p:graphicFrame>
        <p:nvGraphicFramePr>
          <p:cNvPr id="20483" name="Object 3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60161708"/>
              </p:ext>
            </p:extLst>
          </p:nvPr>
        </p:nvGraphicFramePr>
        <p:xfrm>
          <a:off x="3659778" y="4217390"/>
          <a:ext cx="1865720" cy="1283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77" name="Equation" r:id="rId6" imgW="812520" imgH="558720" progId="Equation.3">
                  <p:embed/>
                </p:oleObj>
              </mc:Choice>
              <mc:Fallback>
                <p:oleObj name="Equation" r:id="rId6" imgW="812520" imgH="558720" progId="Equation.3">
                  <p:embed/>
                  <p:pic>
                    <p:nvPicPr>
                      <p:cNvPr id="0" name="Picture 2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778" y="4217390"/>
                        <a:ext cx="1865720" cy="12838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3C75FB-2373-4000-8620-B9B5F50B3A7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dirty="0"/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610523"/>
              </p:ext>
            </p:extLst>
          </p:nvPr>
        </p:nvGraphicFramePr>
        <p:xfrm>
          <a:off x="3733800" y="5035748"/>
          <a:ext cx="544194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78" name="Equation" r:id="rId8" imgW="215640" imgH="152280" progId="Equation.3">
                  <p:embed/>
                </p:oleObj>
              </mc:Choice>
              <mc:Fallback>
                <p:oleObj name="Equation" r:id="rId8" imgW="215640" imgH="15228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5035748"/>
                        <a:ext cx="544194" cy="349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211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 uiExpand="1" build="p"/>
      <p:bldP spid="2048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/>
              <a:t>Solving for homographies</a:t>
            </a:r>
          </a:p>
        </p:txBody>
      </p:sp>
      <p:pic>
        <p:nvPicPr>
          <p:cNvPr id="10245" name="Picture 5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887788"/>
            <a:ext cx="4579938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4708525"/>
            <a:ext cx="5173662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045743"/>
              </p:ext>
            </p:extLst>
          </p:nvPr>
        </p:nvGraphicFramePr>
        <p:xfrm>
          <a:off x="3034864" y="1081697"/>
          <a:ext cx="2680136" cy="1128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619" name="Equation" r:id="rId6" imgW="1688760" imgH="711000" progId="Equation.3">
                  <p:embed/>
                </p:oleObj>
              </mc:Choice>
              <mc:Fallback>
                <p:oleObj name="Equation" r:id="rId6" imgW="16887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4864" y="1081697"/>
                        <a:ext cx="2680136" cy="11281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3124200" y="2499360"/>
            <a:ext cx="2453449" cy="1005840"/>
            <a:chOff x="3192780" y="2487429"/>
            <a:chExt cx="2552700" cy="1046530"/>
          </a:xfrm>
        </p:grpSpPr>
        <p:pic>
          <p:nvPicPr>
            <p:cNvPr id="407579" name="Picture 27" descr="http://latex.codecogs.com/gif.latex?%5Cdpi%7B150%7D%20wx_i%27%3Dh_%7B00%7Dx_i%20&amp;plus;%20h_%7B01%7Dy_i%20&amp;plus;%20h_%7B02%7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2780" y="2487429"/>
              <a:ext cx="2552700" cy="24765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7581" name="Picture 29" descr="http://latex.codecogs.com/gif.latex?%5Cdpi%7B150%7D%20wy_i%27%3Dh_%7B10%7Dx_i%20&amp;plus;%20h_%7B11%7Dy_i%20&amp;plus;%20h_%7B12%7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1830" y="2905919"/>
              <a:ext cx="2533650" cy="24765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7583" name="Picture 31" descr="http://latex.codecogs.com/gif.latex?%5Cdpi%7B150%7D%20w%3Dh_%7B20%7Dx_i%20&amp;plus;%20h_%7B21%7Dy_i%20&amp;plus;%20h_%7B22%7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2805" y="3324409"/>
              <a:ext cx="2352675" cy="20955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5051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/>
              <a:t>Solving for homographies</a:t>
            </a:r>
          </a:p>
        </p:txBody>
      </p:sp>
      <p:pic>
        <p:nvPicPr>
          <p:cNvPr id="11267" name="Picture 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1127125"/>
            <a:ext cx="5622925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4"/>
          <p:cNvSpPr>
            <a:spLocks/>
          </p:cNvSpPr>
          <p:nvPr/>
        </p:nvSpPr>
        <p:spPr bwMode="auto">
          <a:xfrm>
            <a:off x="3429000" y="3276600"/>
            <a:ext cx="37465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A</a:t>
            </a:r>
          </a:p>
        </p:txBody>
      </p:sp>
      <p:sp>
        <p:nvSpPr>
          <p:cNvPr id="11269" name="Rectangle 5"/>
          <p:cNvSpPr>
            <a:spLocks/>
          </p:cNvSpPr>
          <p:nvPr/>
        </p:nvSpPr>
        <p:spPr bwMode="auto">
          <a:xfrm>
            <a:off x="5954713" y="3276600"/>
            <a:ext cx="3397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h</a:t>
            </a:r>
          </a:p>
        </p:txBody>
      </p:sp>
      <p:sp>
        <p:nvSpPr>
          <p:cNvPr id="11270" name="Rectangle 6"/>
          <p:cNvSpPr>
            <a:spLocks/>
          </p:cNvSpPr>
          <p:nvPr/>
        </p:nvSpPr>
        <p:spPr bwMode="auto">
          <a:xfrm>
            <a:off x="6858000" y="3276600"/>
            <a:ext cx="32385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0</a:t>
            </a:r>
          </a:p>
        </p:txBody>
      </p:sp>
      <p:sp>
        <p:nvSpPr>
          <p:cNvPr id="11271" name="Rectangle 7"/>
          <p:cNvSpPr>
            <a:spLocks/>
          </p:cNvSpPr>
          <p:nvPr/>
        </p:nvSpPr>
        <p:spPr bwMode="auto">
          <a:xfrm>
            <a:off x="685800" y="4241800"/>
            <a:ext cx="78613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82588" indent="-342900">
              <a:spcBef>
                <a:spcPts val="550"/>
              </a:spcBef>
            </a:pP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Defines a least squares problem:</a:t>
            </a:r>
          </a:p>
        </p:txBody>
      </p:sp>
      <p:grpSp>
        <p:nvGrpSpPr>
          <p:cNvPr id="11275" name="Group 11"/>
          <p:cNvGrpSpPr>
            <a:grpSpLocks/>
          </p:cNvGrpSpPr>
          <p:nvPr/>
        </p:nvGrpSpPr>
        <p:grpSpPr bwMode="auto">
          <a:xfrm>
            <a:off x="3276600" y="3587750"/>
            <a:ext cx="3943350" cy="309563"/>
            <a:chOff x="0" y="0"/>
            <a:chExt cx="2484" cy="195"/>
          </a:xfrm>
        </p:grpSpPr>
        <p:sp>
          <p:nvSpPr>
            <p:cNvPr id="11272" name="Rectangle 8"/>
            <p:cNvSpPr>
              <a:spLocks/>
            </p:cNvSpPr>
            <p:nvPr/>
          </p:nvSpPr>
          <p:spPr bwMode="auto">
            <a:xfrm>
              <a:off x="0" y="0"/>
              <a:ext cx="41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2n × 9</a:t>
              </a:r>
            </a:p>
          </p:txBody>
        </p:sp>
        <p:sp>
          <p:nvSpPr>
            <p:cNvPr id="11273" name="Rectangle 9"/>
            <p:cNvSpPr>
              <a:spLocks/>
            </p:cNvSpPr>
            <p:nvPr/>
          </p:nvSpPr>
          <p:spPr bwMode="auto">
            <a:xfrm>
              <a:off x="1714" y="3"/>
              <a:ext cx="15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9</a:t>
              </a:r>
            </a:p>
          </p:txBody>
        </p:sp>
        <p:sp>
          <p:nvSpPr>
            <p:cNvPr id="11274" name="Rectangle 10"/>
            <p:cNvSpPr>
              <a:spLocks/>
            </p:cNvSpPr>
            <p:nvPr/>
          </p:nvSpPr>
          <p:spPr bwMode="auto">
            <a:xfrm>
              <a:off x="2256" y="3"/>
              <a:ext cx="2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2n</a:t>
              </a:r>
            </a:p>
          </p:txBody>
        </p:sp>
      </p:grpSp>
      <p:sp>
        <p:nvSpPr>
          <p:cNvPr id="11276" name="Rectangle 12"/>
          <p:cNvSpPr>
            <a:spLocks/>
          </p:cNvSpPr>
          <p:nvPr/>
        </p:nvSpPr>
        <p:spPr bwMode="auto">
          <a:xfrm>
            <a:off x="228600" y="4699000"/>
            <a:ext cx="78613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782638" indent="-285750">
              <a:spcBef>
                <a:spcPts val="45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Since </a:t>
            </a:r>
            <a:r>
              <a:rPr lang="en-US" sz="20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h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 is only defined up to scale, solve for unit vector </a:t>
            </a:r>
            <a:r>
              <a:rPr lang="en-US" sz="20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ĥ</a:t>
            </a:r>
          </a:p>
          <a:p>
            <a:pPr marL="782638" indent="-285750">
              <a:spcBef>
                <a:spcPts val="45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Solution: </a:t>
            </a:r>
            <a:r>
              <a:rPr lang="en-US" sz="20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ĥ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 = eigenvector of </a:t>
            </a:r>
            <a:r>
              <a:rPr lang="en-US" sz="20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A</a:t>
            </a:r>
            <a:r>
              <a:rPr lang="en-US" sz="2000" baseline="30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T</a:t>
            </a:r>
            <a:r>
              <a:rPr lang="en-US" sz="20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 with smallest eigenvalue</a:t>
            </a:r>
          </a:p>
          <a:p>
            <a:pPr marL="782638" indent="-285750">
              <a:spcBef>
                <a:spcPts val="45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Works with 4 or more points</a:t>
            </a:r>
          </a:p>
        </p:txBody>
      </p:sp>
      <p:pic>
        <p:nvPicPr>
          <p:cNvPr id="11277" name="Picture 13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4321175"/>
            <a:ext cx="243998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084613"/>
              </p:ext>
            </p:extLst>
          </p:nvPr>
        </p:nvGraphicFramePr>
        <p:xfrm>
          <a:off x="7620000" y="4635500"/>
          <a:ext cx="1239837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611" name="Equation" r:id="rId5" imgW="799920" imgH="279360" progId="Equation.3">
                  <p:embed/>
                </p:oleObj>
              </mc:Choice>
              <mc:Fallback>
                <p:oleObj name="Equation" r:id="rId5" imgW="799920" imgH="27936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4635500"/>
                        <a:ext cx="1239837" cy="433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144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1" grpId="0" build="p" autoUpdateAnimBg="0"/>
      <p:bldP spid="11276" grpId="0" uiExpand="1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Title 3"/>
          <p:cNvSpPr>
            <a:spLocks noGrp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r>
              <a:rPr lang="en-US" smtClean="0"/>
              <a:t>Homography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5776913" y="4926013"/>
            <a:ext cx="3321050" cy="2300287"/>
            <a:chOff x="482544" y="1603350"/>
            <a:chExt cx="3321204" cy="2300319"/>
          </a:xfrm>
        </p:grpSpPr>
        <p:graphicFrame>
          <p:nvGraphicFramePr>
            <p:cNvPr id="18434" name="Object 2"/>
            <p:cNvGraphicFramePr>
              <a:graphicFrameLocks noChangeAspect="1"/>
            </p:cNvGraphicFramePr>
            <p:nvPr/>
          </p:nvGraphicFramePr>
          <p:xfrm>
            <a:off x="482544" y="1603350"/>
            <a:ext cx="3209265" cy="16180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89" name="Equation" r:id="rId4" imgW="1485720" imgH="583920" progId="Equation.3">
                    <p:embed/>
                  </p:oleObj>
                </mc:Choice>
                <mc:Fallback>
                  <p:oleObj name="Equation" r:id="rId4" imgW="1485720" imgH="583920" progId="Equation.3">
                    <p:embed/>
                    <p:pic>
                      <p:nvPicPr>
                        <p:cNvPr id="0" name="Picture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544" y="1603350"/>
                          <a:ext cx="3209265" cy="16180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47" name="Text Box 20"/>
            <p:cNvSpPr txBox="1">
              <a:spLocks noChangeArrowheads="1"/>
            </p:cNvSpPr>
            <p:nvPr/>
          </p:nvSpPr>
          <p:spPr bwMode="auto">
            <a:xfrm>
              <a:off x="2236647" y="3117852"/>
              <a:ext cx="582729" cy="785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18448" name="Text Box 21"/>
            <p:cNvSpPr txBox="1">
              <a:spLocks noChangeArrowheads="1"/>
            </p:cNvSpPr>
            <p:nvPr/>
          </p:nvSpPr>
          <p:spPr bwMode="auto">
            <a:xfrm>
              <a:off x="3221019" y="3044826"/>
              <a:ext cx="582729" cy="785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Times New Roman" pitchFamily="18" charset="0"/>
                </a:rPr>
                <a:t>p</a:t>
              </a:r>
            </a:p>
          </p:txBody>
        </p:sp>
        <p:sp>
          <p:nvSpPr>
            <p:cNvPr id="18449" name="Text Box 22"/>
            <p:cNvSpPr txBox="1">
              <a:spLocks noChangeArrowheads="1"/>
            </p:cNvSpPr>
            <p:nvPr/>
          </p:nvSpPr>
          <p:spPr bwMode="auto">
            <a:xfrm>
              <a:off x="680065" y="3100383"/>
              <a:ext cx="642278" cy="785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Times New Roman" pitchFamily="18" charset="0"/>
                </a:rPr>
                <a:t>p’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  </a:t>
              </a:r>
            </a:p>
          </p:txBody>
        </p:sp>
      </p:grpSp>
      <p:pic>
        <p:nvPicPr>
          <p:cNvPr id="18440" name="Picture 15" descr="wall.jpg"/>
          <p:cNvPicPr>
            <a:picLocks noChangeAspect="1"/>
          </p:cNvPicPr>
          <p:nvPr/>
        </p:nvPicPr>
        <p:blipFill>
          <a:blip r:embed="rId6"/>
          <a:srcRect l="49899" r="28003" b="47403"/>
          <a:stretch>
            <a:fillRect/>
          </a:stretch>
        </p:blipFill>
        <p:spPr bwMode="auto">
          <a:xfrm>
            <a:off x="4243388" y="1019175"/>
            <a:ext cx="2409825" cy="3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1" name="Picture 16" descr="wall.jpg"/>
          <p:cNvPicPr>
            <a:picLocks noChangeAspect="1"/>
          </p:cNvPicPr>
          <p:nvPr/>
        </p:nvPicPr>
        <p:blipFill>
          <a:blip r:embed="rId6"/>
          <a:srcRect l="27220" r="50101" b="47403"/>
          <a:stretch>
            <a:fillRect/>
          </a:stretch>
        </p:blipFill>
        <p:spPr bwMode="auto">
          <a:xfrm>
            <a:off x="1687513" y="1019175"/>
            <a:ext cx="2473325" cy="3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Oval 18"/>
          <p:cNvSpPr/>
          <p:nvPr/>
        </p:nvSpPr>
        <p:spPr>
          <a:xfrm>
            <a:off x="3367088" y="1858963"/>
            <a:ext cx="119062" cy="11906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83175" y="1895475"/>
            <a:ext cx="119063" cy="11906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22" name="Object 4"/>
          <p:cNvGraphicFramePr>
            <a:graphicFrameLocks noChangeAspect="1"/>
          </p:cNvGraphicFramePr>
          <p:nvPr/>
        </p:nvGraphicFramePr>
        <p:xfrm>
          <a:off x="6872288" y="1055688"/>
          <a:ext cx="1928812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90" name="Equation" r:id="rId7" imgW="914400" imgH="380880" progId="Equation.3">
                  <p:embed/>
                </p:oleObj>
              </mc:Choice>
              <mc:Fallback>
                <p:oleObj name="Equation" r:id="rId7" imgW="914400" imgH="380880" progId="Equation.3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2288" y="1055688"/>
                        <a:ext cx="1928812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/>
        </p:nvGraphicFramePr>
        <p:xfrm>
          <a:off x="7091363" y="2043113"/>
          <a:ext cx="1565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91" name="Equation" r:id="rId9" imgW="545760" imgH="215640" progId="Equation.3">
                  <p:embed/>
                </p:oleObj>
              </mc:Choice>
              <mc:Fallback>
                <p:oleObj name="Equation" r:id="rId9" imgW="545760" imgH="215640" progId="Equation.3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1363" y="2043113"/>
                        <a:ext cx="1565275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7"/>
          <p:cNvGraphicFramePr>
            <a:graphicFrameLocks noChangeAspect="1"/>
          </p:cNvGraphicFramePr>
          <p:nvPr/>
        </p:nvGraphicFramePr>
        <p:xfrm>
          <a:off x="336550" y="1092200"/>
          <a:ext cx="120332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92" name="Equation" r:id="rId11" imgW="355320" imgH="215640" progId="Equation.3">
                  <p:embed/>
                </p:oleObj>
              </mc:Choice>
              <mc:Fallback>
                <p:oleObj name="Equation" r:id="rId11" imgW="355320" imgH="215640" progId="Equation.3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1092200"/>
                        <a:ext cx="1203325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>
            <a:endCxn id="19" idx="1"/>
          </p:cNvCxnSpPr>
          <p:nvPr/>
        </p:nvCxnSpPr>
        <p:spPr>
          <a:xfrm>
            <a:off x="1504950" y="1530350"/>
            <a:ext cx="1879600" cy="34607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 flipV="1">
            <a:off x="5302250" y="1420813"/>
            <a:ext cx="1570038" cy="51117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3"/>
          <p:cNvSpPr>
            <a:spLocks noChangeArrowheads="1"/>
          </p:cNvSpPr>
          <p:nvPr/>
        </p:nvSpPr>
        <p:spPr bwMode="auto">
          <a:xfrm>
            <a:off x="-28575" y="5008563"/>
            <a:ext cx="577691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To </a:t>
            </a:r>
            <a:r>
              <a:rPr lang="en-US" sz="2400" b="1" dirty="0">
                <a:solidFill>
                  <a:srgbClr val="000000"/>
                </a:solidFill>
              </a:rPr>
              <a:t>apply</a:t>
            </a:r>
            <a:r>
              <a:rPr lang="en-US" sz="2400" dirty="0">
                <a:solidFill>
                  <a:srgbClr val="000000"/>
                </a:solidFill>
              </a:rPr>
              <a:t> a given </a:t>
            </a:r>
            <a:r>
              <a:rPr lang="en-US" sz="2400" dirty="0" err="1">
                <a:solidFill>
                  <a:srgbClr val="000000"/>
                </a:solidFill>
              </a:rPr>
              <a:t>homography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rgbClr val="000000"/>
                </a:solidFill>
              </a:rPr>
              <a:t>H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Compute </a:t>
            </a:r>
            <a:r>
              <a:rPr lang="en-US" sz="2000" b="1" dirty="0">
                <a:solidFill>
                  <a:srgbClr val="000000"/>
                </a:solidFill>
              </a:rPr>
              <a:t>p’</a:t>
            </a:r>
            <a:r>
              <a:rPr lang="en-US" sz="2000" dirty="0">
                <a:solidFill>
                  <a:srgbClr val="000000"/>
                </a:solidFill>
              </a:rPr>
              <a:t> = </a:t>
            </a:r>
            <a:r>
              <a:rPr lang="en-US" sz="2000" b="1" dirty="0" err="1">
                <a:solidFill>
                  <a:srgbClr val="000000"/>
                </a:solidFill>
              </a:rPr>
              <a:t>Hp</a:t>
            </a:r>
            <a:r>
              <a:rPr lang="en-US" sz="2000" b="1" dirty="0">
                <a:solidFill>
                  <a:srgbClr val="000000"/>
                </a:solidFill>
              </a:rPr>
              <a:t>   </a:t>
            </a:r>
            <a:r>
              <a:rPr lang="en-US" sz="2000" dirty="0">
                <a:solidFill>
                  <a:srgbClr val="000000"/>
                </a:solidFill>
              </a:rPr>
              <a:t>(regular matrix multiply)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Convert </a:t>
            </a:r>
            <a:r>
              <a:rPr lang="en-US" sz="2000" b="1" dirty="0">
                <a:solidFill>
                  <a:srgbClr val="000000"/>
                </a:solidFill>
              </a:rPr>
              <a:t>p’</a:t>
            </a:r>
            <a:r>
              <a:rPr lang="en-US" sz="2000" dirty="0">
                <a:solidFill>
                  <a:srgbClr val="000000"/>
                </a:solidFill>
              </a:rPr>
              <a:t> from homogeneous to </a:t>
            </a:r>
            <a:r>
              <a:rPr lang="en-US" sz="2000" dirty="0" smtClean="0">
                <a:solidFill>
                  <a:srgbClr val="000000"/>
                </a:solidFill>
              </a:rPr>
              <a:t>image </a:t>
            </a:r>
            <a:r>
              <a:rPr lang="en-US" sz="2000" dirty="0">
                <a:solidFill>
                  <a:srgbClr val="000000"/>
                </a:solidFill>
              </a:rPr>
              <a:t>coordinates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550223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7010400" y="6534150"/>
            <a:ext cx="2133600" cy="47625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2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Today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RANSAC for robust fitting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Lines, translation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Image mosaics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Fitting a 2D transformation</a:t>
            </a:r>
          </a:p>
          <a:p>
            <a:pPr lvl="2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Homography</a:t>
            </a:r>
            <a:endParaRPr lang="en-US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2D image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warping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omputing an image mosaic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72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Image warping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648200"/>
            <a:ext cx="6946900" cy="1371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Given a coordinate transform and a source image </a:t>
            </a:r>
            <a:r>
              <a:rPr lang="en-US" i="1" dirty="0" err="1" smtClean="0"/>
              <a:t>f</a:t>
            </a:r>
            <a:r>
              <a:rPr lang="en-US" dirty="0" err="1" smtClean="0"/>
              <a:t>(</a:t>
            </a:r>
            <a:r>
              <a:rPr lang="en-US" i="1" dirty="0" err="1" smtClean="0"/>
              <a:t>x,y</a:t>
            </a:r>
            <a:r>
              <a:rPr lang="en-US" dirty="0" smtClean="0"/>
              <a:t>), how do we compute a transformed image </a:t>
            </a:r>
            <a:r>
              <a:rPr lang="en-US" i="1" dirty="0" err="1" smtClean="0"/>
              <a:t>g(x’,y</a:t>
            </a:r>
            <a:r>
              <a:rPr lang="en-US" i="1" dirty="0" smtClean="0"/>
              <a:t>’)</a:t>
            </a:r>
            <a:r>
              <a:rPr lang="en-US" b="1" dirty="0" smtClean="0"/>
              <a:t> </a:t>
            </a:r>
            <a:r>
              <a:rPr lang="en-US" dirty="0" smtClean="0"/>
              <a:t>=</a:t>
            </a:r>
            <a:r>
              <a:rPr lang="en-US" b="1" dirty="0" smtClean="0"/>
              <a:t> </a:t>
            </a:r>
            <a:r>
              <a:rPr lang="en-US" i="1" dirty="0" err="1" smtClean="0"/>
              <a:t>f</a:t>
            </a:r>
            <a:r>
              <a:rPr lang="en-US" dirty="0" err="1" smtClean="0"/>
              <a:t>(</a:t>
            </a:r>
            <a:r>
              <a:rPr lang="en-US" i="1" dirty="0" err="1" smtClean="0"/>
              <a:t>T</a:t>
            </a:r>
            <a:r>
              <a:rPr lang="en-US" dirty="0" err="1" smtClean="0"/>
              <a:t>(</a:t>
            </a:r>
            <a:r>
              <a:rPr lang="en-US" i="1" dirty="0" err="1" smtClean="0"/>
              <a:t>x,y</a:t>
            </a:r>
            <a:r>
              <a:rPr lang="en-US" dirty="0" smtClean="0"/>
              <a:t>))?</a:t>
            </a:r>
          </a:p>
        </p:txBody>
      </p:sp>
      <p:pic>
        <p:nvPicPr>
          <p:cNvPr id="68612" name="Picture 4" descr="HHHIMG_116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3" name="Picture 5" descr="rotate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68925" y="1447800"/>
            <a:ext cx="263207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68629" name="Line 7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630" name="Line 8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68627" name="Line 10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628" name="Line 11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8616" name="Text Box 12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8617" name="Text Box 13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x’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8618" name="Rectangle 14"/>
          <p:cNvSpPr>
            <a:spLocks noChangeArrowheads="1"/>
          </p:cNvSpPr>
          <p:nvPr/>
        </p:nvSpPr>
        <p:spPr bwMode="auto">
          <a:xfrm>
            <a:off x="2225675" y="2819400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8619" name="Rectangle 15"/>
          <p:cNvSpPr>
            <a:spLocks noChangeArrowheads="1"/>
          </p:cNvSpPr>
          <p:nvPr/>
        </p:nvSpPr>
        <p:spPr bwMode="auto">
          <a:xfrm>
            <a:off x="5791200" y="2835275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8620" name="Freeform 16"/>
          <p:cNvSpPr>
            <a:spLocks/>
          </p:cNvSpPr>
          <p:nvPr/>
        </p:nvSpPr>
        <p:spPr bwMode="auto">
          <a:xfrm>
            <a:off x="2422525" y="2438400"/>
            <a:ext cx="3352800" cy="381000"/>
          </a:xfrm>
          <a:custGeom>
            <a:avLst/>
            <a:gdLst>
              <a:gd name="T0" fmla="*/ 0 w 2160"/>
              <a:gd name="T1" fmla="*/ 2147483647 h 288"/>
              <a:gd name="T2" fmla="*/ 2147483647 w 2160"/>
              <a:gd name="T3" fmla="*/ 0 h 288"/>
              <a:gd name="T4" fmla="*/ 2147483647 w 2160"/>
              <a:gd name="T5" fmla="*/ 2147483647 h 288"/>
              <a:gd name="T6" fmla="*/ 0 60000 65536"/>
              <a:gd name="T7" fmla="*/ 0 60000 65536"/>
              <a:gd name="T8" fmla="*/ 0 60000 65536"/>
              <a:gd name="T9" fmla="*/ 0 w 2160"/>
              <a:gd name="T10" fmla="*/ 0 h 288"/>
              <a:gd name="T11" fmla="*/ 2160 w 2160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8621" name="Text Box 17"/>
          <p:cNvSpPr txBox="1">
            <a:spLocks noChangeArrowheads="1"/>
          </p:cNvSpPr>
          <p:nvPr/>
        </p:nvSpPr>
        <p:spPr bwMode="auto">
          <a:xfrm>
            <a:off x="4191000" y="251460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68622" name="Text Box 18"/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68623" name="Text Box 19"/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 dirty="0" err="1">
                <a:solidFill>
                  <a:srgbClr val="000000"/>
                </a:solidFill>
                <a:latin typeface="Times New Roman" pitchFamily="18" charset="0"/>
              </a:rPr>
              <a:t>x’,y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’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68624" name="Text Box 20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8625" name="Text Box 21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y’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8626" name="Text Box 23"/>
          <p:cNvSpPr txBox="1">
            <a:spLocks noChangeArrowheads="1"/>
          </p:cNvSpPr>
          <p:nvPr/>
        </p:nvSpPr>
        <p:spPr bwMode="auto">
          <a:xfrm>
            <a:off x="34925" y="6538913"/>
            <a:ext cx="24495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Slide from </a:t>
            </a:r>
            <a:r>
              <a:rPr lang="en-US" sz="1200" dirty="0" err="1">
                <a:solidFill>
                  <a:srgbClr val="000000"/>
                </a:solidFill>
              </a:rPr>
              <a:t>Alyosha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</a:rPr>
              <a:t>Efros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7E5F36-0977-445A-AD1E-66E381B83DB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976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x’,y’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Forward warping</a:t>
            </a:r>
          </a:p>
        </p:txBody>
      </p:sp>
      <p:sp>
        <p:nvSpPr>
          <p:cNvPr id="6963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905000"/>
          </a:xfrm>
        </p:spPr>
        <p:txBody>
          <a:bodyPr/>
          <a:lstStyle/>
          <a:p>
            <a:r>
              <a:rPr lang="en-US" smtClean="0"/>
              <a:t>Send each pixel </a:t>
            </a:r>
            <a:r>
              <a:rPr lang="en-US" i="1" smtClean="0"/>
              <a:t>f</a:t>
            </a:r>
            <a:r>
              <a:rPr lang="en-US" smtClean="0"/>
              <a:t>(</a:t>
            </a:r>
            <a:r>
              <a:rPr lang="en-US" i="1" smtClean="0"/>
              <a:t>x,y</a:t>
            </a:r>
            <a:r>
              <a:rPr lang="en-US" smtClean="0"/>
              <a:t>) to its corresponding location </a:t>
            </a:r>
          </a:p>
          <a:p>
            <a:r>
              <a:rPr lang="en-US" smtClean="0"/>
              <a:t>           (</a:t>
            </a:r>
            <a:r>
              <a:rPr lang="en-US" i="1" smtClean="0"/>
              <a:t>x’,y’)</a:t>
            </a:r>
            <a:r>
              <a:rPr lang="en-US" b="1" smtClean="0"/>
              <a:t> </a:t>
            </a:r>
            <a:r>
              <a:rPr lang="en-US" smtClean="0"/>
              <a:t>=</a:t>
            </a:r>
            <a:r>
              <a:rPr lang="en-US" b="1" smtClean="0"/>
              <a:t> </a:t>
            </a:r>
            <a:r>
              <a:rPr lang="en-US" i="1" smtClean="0"/>
              <a:t>T</a:t>
            </a:r>
            <a:r>
              <a:rPr lang="en-US" smtClean="0"/>
              <a:t>(</a:t>
            </a:r>
            <a:r>
              <a:rPr lang="en-US" i="1" smtClean="0"/>
              <a:t>x,y</a:t>
            </a:r>
            <a:r>
              <a:rPr lang="en-US" smtClean="0"/>
              <a:t>) in the second image</a:t>
            </a:r>
          </a:p>
        </p:txBody>
      </p:sp>
      <p:pic>
        <p:nvPicPr>
          <p:cNvPr id="69638" name="Picture 6" descr="HHHIMG_116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9" name="Picture 7" descr="rotat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8925" y="1447800"/>
            <a:ext cx="263207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69654" name="Line 9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655" name="Line 10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69652" name="Line 1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653" name="Line 1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9642" name="Text Box 14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643" name="Text Box 15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x’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7600" name="Freeform 16"/>
          <p:cNvSpPr>
            <a:spLocks/>
          </p:cNvSpPr>
          <p:nvPr/>
        </p:nvSpPr>
        <p:spPr bwMode="auto">
          <a:xfrm>
            <a:off x="2422525" y="2438400"/>
            <a:ext cx="3352800" cy="381000"/>
          </a:xfrm>
          <a:custGeom>
            <a:avLst/>
            <a:gdLst>
              <a:gd name="T0" fmla="*/ 0 w 2160"/>
              <a:gd name="T1" fmla="*/ 504031202 h 288"/>
              <a:gd name="T2" fmla="*/ 2147483647 w 2160"/>
              <a:gd name="T3" fmla="*/ 0 h 288"/>
              <a:gd name="T4" fmla="*/ 2147483647 w 2160"/>
              <a:gd name="T5" fmla="*/ 504031202 h 288"/>
              <a:gd name="T6" fmla="*/ 0 60000 65536"/>
              <a:gd name="T7" fmla="*/ 0 60000 65536"/>
              <a:gd name="T8" fmla="*/ 0 60000 65536"/>
              <a:gd name="T9" fmla="*/ 0 w 2160"/>
              <a:gd name="T10" fmla="*/ 0 h 288"/>
              <a:gd name="T11" fmla="*/ 2160 w 2160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645" name="Text Box 17"/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707602" name="Rectangle 18"/>
          <p:cNvSpPr>
            <a:spLocks noChangeArrowheads="1"/>
          </p:cNvSpPr>
          <p:nvPr/>
        </p:nvSpPr>
        <p:spPr bwMode="auto">
          <a:xfrm>
            <a:off x="685800" y="52578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Q:  what if pixel lands “between” two pixels?</a:t>
            </a:r>
          </a:p>
        </p:txBody>
      </p:sp>
      <p:sp>
        <p:nvSpPr>
          <p:cNvPr id="69647" name="Oval 19"/>
          <p:cNvSpPr>
            <a:spLocks noChangeArrowheads="1"/>
          </p:cNvSpPr>
          <p:nvPr/>
        </p:nvSpPr>
        <p:spPr bwMode="auto">
          <a:xfrm>
            <a:off x="2320925" y="27813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7604" name="Oval 20"/>
          <p:cNvSpPr>
            <a:spLocks noChangeArrowheads="1"/>
          </p:cNvSpPr>
          <p:nvPr/>
        </p:nvSpPr>
        <p:spPr bwMode="auto">
          <a:xfrm>
            <a:off x="5768975" y="28082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649" name="Text Box 21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650" name="Text Box 22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y’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651" name="Text Box 23"/>
          <p:cNvSpPr txBox="1">
            <a:spLocks noChangeArrowheads="1"/>
          </p:cNvSpPr>
          <p:nvPr/>
        </p:nvSpPr>
        <p:spPr bwMode="auto">
          <a:xfrm>
            <a:off x="34925" y="6538913"/>
            <a:ext cx="24495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Slide from </a:t>
            </a:r>
            <a:r>
              <a:rPr lang="en-US" sz="1200" dirty="0" err="1">
                <a:solidFill>
                  <a:srgbClr val="000000"/>
                </a:solidFill>
              </a:rPr>
              <a:t>Alyosha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</a:rPr>
              <a:t>Efros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5661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600" grpId="0" animBg="1"/>
      <p:bldP spid="707602" grpId="0" autoUpdateAnimBg="0"/>
      <p:bldP spid="70760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981200" y="2590800"/>
            <a:ext cx="609600" cy="609600"/>
            <a:chOff x="1248" y="3072"/>
            <a:chExt cx="384" cy="384"/>
          </a:xfrm>
        </p:grpSpPr>
        <p:sp>
          <p:nvSpPr>
            <p:cNvPr id="70685" name="Line 3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686" name="Line 4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687" name="Line 5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688" name="Line 6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0659" name="Text Box 7"/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70660" name="Text Box 8"/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x’,y’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7066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Forward warping</a:t>
            </a:r>
          </a:p>
        </p:txBody>
      </p:sp>
      <p:sp>
        <p:nvSpPr>
          <p:cNvPr id="70662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905000"/>
          </a:xfrm>
        </p:spPr>
        <p:txBody>
          <a:bodyPr/>
          <a:lstStyle/>
          <a:p>
            <a:r>
              <a:rPr lang="en-US" smtClean="0"/>
              <a:t>Send each pixel </a:t>
            </a:r>
            <a:r>
              <a:rPr lang="en-US" i="1" smtClean="0"/>
              <a:t>f</a:t>
            </a:r>
            <a:r>
              <a:rPr lang="en-US" smtClean="0"/>
              <a:t>(</a:t>
            </a:r>
            <a:r>
              <a:rPr lang="en-US" i="1" smtClean="0"/>
              <a:t>x,y</a:t>
            </a:r>
            <a:r>
              <a:rPr lang="en-US" smtClean="0"/>
              <a:t>) to its corresponding location </a:t>
            </a:r>
          </a:p>
          <a:p>
            <a:r>
              <a:rPr lang="en-US" smtClean="0"/>
              <a:t>           (</a:t>
            </a:r>
            <a:r>
              <a:rPr lang="en-US" i="1" smtClean="0"/>
              <a:t>x’,y’)</a:t>
            </a:r>
            <a:r>
              <a:rPr lang="en-US" b="1" smtClean="0"/>
              <a:t> </a:t>
            </a:r>
            <a:r>
              <a:rPr lang="en-US" smtClean="0"/>
              <a:t>=</a:t>
            </a:r>
            <a:r>
              <a:rPr lang="en-US" b="1" smtClean="0"/>
              <a:t> </a:t>
            </a:r>
            <a:r>
              <a:rPr lang="en-US" i="1" smtClean="0"/>
              <a:t>T</a:t>
            </a:r>
            <a:r>
              <a:rPr lang="en-US" smtClean="0"/>
              <a:t>(</a:t>
            </a:r>
            <a:r>
              <a:rPr lang="en-US" i="1" smtClean="0"/>
              <a:t>x,y</a:t>
            </a:r>
            <a:r>
              <a:rPr lang="en-US" smtClean="0"/>
              <a:t>) in the second image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70683" name="Line 1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684" name="Line 1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70681" name="Line 15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682" name="Line 16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0665" name="Text Box 17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66" name="Text Box 18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x’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67" name="Freeform 19"/>
          <p:cNvSpPr>
            <a:spLocks/>
          </p:cNvSpPr>
          <p:nvPr/>
        </p:nvSpPr>
        <p:spPr bwMode="auto">
          <a:xfrm>
            <a:off x="2422525" y="2438400"/>
            <a:ext cx="3352800" cy="381000"/>
          </a:xfrm>
          <a:custGeom>
            <a:avLst/>
            <a:gdLst>
              <a:gd name="T0" fmla="*/ 0 w 2160"/>
              <a:gd name="T1" fmla="*/ 504031202 h 288"/>
              <a:gd name="T2" fmla="*/ 2147483647 w 2160"/>
              <a:gd name="T3" fmla="*/ 0 h 288"/>
              <a:gd name="T4" fmla="*/ 2147483647 w 2160"/>
              <a:gd name="T5" fmla="*/ 504031202 h 288"/>
              <a:gd name="T6" fmla="*/ 0 60000 65536"/>
              <a:gd name="T7" fmla="*/ 0 60000 65536"/>
              <a:gd name="T8" fmla="*/ 0 60000 65536"/>
              <a:gd name="T9" fmla="*/ 0 w 2160"/>
              <a:gd name="T10" fmla="*/ 0 h 288"/>
              <a:gd name="T11" fmla="*/ 2160 w 2160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68" name="Text Box 20"/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70669" name="Rectangle 21"/>
          <p:cNvSpPr>
            <a:spLocks noChangeArrowheads="1"/>
          </p:cNvSpPr>
          <p:nvPr/>
        </p:nvSpPr>
        <p:spPr bwMode="auto">
          <a:xfrm>
            <a:off x="685800" y="52578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Q:  what if pixel lands “between” two pixels?</a:t>
            </a:r>
          </a:p>
        </p:txBody>
      </p:sp>
      <p:sp>
        <p:nvSpPr>
          <p:cNvPr id="70670" name="Oval 22"/>
          <p:cNvSpPr>
            <a:spLocks noChangeArrowheads="1"/>
          </p:cNvSpPr>
          <p:nvPr/>
        </p:nvSpPr>
        <p:spPr bwMode="auto">
          <a:xfrm>
            <a:off x="2320925" y="27813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71" name="Oval 23"/>
          <p:cNvSpPr>
            <a:spLocks noChangeArrowheads="1"/>
          </p:cNvSpPr>
          <p:nvPr/>
        </p:nvSpPr>
        <p:spPr bwMode="auto">
          <a:xfrm>
            <a:off x="5768975" y="28082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72" name="Text Box 24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73" name="Text Box 25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y’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5486400" y="2514600"/>
            <a:ext cx="609600" cy="609600"/>
            <a:chOff x="1248" y="3072"/>
            <a:chExt cx="384" cy="384"/>
          </a:xfrm>
        </p:grpSpPr>
        <p:sp>
          <p:nvSpPr>
            <p:cNvPr id="70677" name="Line 27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678" name="Line 28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679" name="Line 29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680" name="Line 30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08639" name="Rectangle 31"/>
          <p:cNvSpPr>
            <a:spLocks noChangeArrowheads="1"/>
          </p:cNvSpPr>
          <p:nvPr/>
        </p:nvSpPr>
        <p:spPr bwMode="auto">
          <a:xfrm>
            <a:off x="685800" y="57150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A:  distribute color among neighboring pixels (x’,y’)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2000">
                <a:solidFill>
                  <a:srgbClr val="000000"/>
                </a:solidFill>
              </a:rPr>
              <a:t>Known as “splatting”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0676" name="Text Box 23"/>
          <p:cNvSpPr txBox="1">
            <a:spLocks noChangeArrowheads="1"/>
          </p:cNvSpPr>
          <p:nvPr/>
        </p:nvSpPr>
        <p:spPr bwMode="auto">
          <a:xfrm>
            <a:off x="34925" y="6538913"/>
            <a:ext cx="24495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Slide from </a:t>
            </a:r>
            <a:r>
              <a:rPr lang="en-US" sz="1200" dirty="0" err="1">
                <a:solidFill>
                  <a:srgbClr val="000000"/>
                </a:solidFill>
              </a:rPr>
              <a:t>Alyosha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</a:rPr>
              <a:t>Efros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344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639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3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800" dirty="0" smtClean="0"/>
              <a:t>Main questions</a:t>
            </a:r>
          </a:p>
        </p:txBody>
      </p:sp>
      <p:sp>
        <p:nvSpPr>
          <p:cNvPr id="58371" name="Line 23"/>
          <p:cNvSpPr>
            <a:spLocks noChangeShapeType="1"/>
          </p:cNvSpPr>
          <p:nvPr/>
        </p:nvSpPr>
        <p:spPr bwMode="auto">
          <a:xfrm flipV="1">
            <a:off x="2736850" y="5527675"/>
            <a:ext cx="766763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372" name="AutoShape 24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628650" y="4308475"/>
            <a:ext cx="1879600" cy="2320925"/>
          </a:xfrm>
          <a:prstGeom prst="actionButtonHome">
            <a:avLst/>
          </a:prstGeom>
          <a:solidFill>
            <a:srgbClr val="808080">
              <a:alpha val="25098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8373" name="Oval 25"/>
          <p:cNvSpPr>
            <a:spLocks noChangeAspect="1" noChangeArrowheads="1"/>
          </p:cNvSpPr>
          <p:nvPr/>
        </p:nvSpPr>
        <p:spPr bwMode="auto">
          <a:xfrm>
            <a:off x="1512888" y="4570412"/>
            <a:ext cx="100012" cy="1190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8374" name="Oval 26"/>
          <p:cNvSpPr>
            <a:spLocks noChangeAspect="1" noChangeArrowheads="1"/>
          </p:cNvSpPr>
          <p:nvPr/>
        </p:nvSpPr>
        <p:spPr bwMode="auto">
          <a:xfrm>
            <a:off x="2024063" y="6213475"/>
            <a:ext cx="100012" cy="119062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8375" name="Oval 27"/>
          <p:cNvSpPr>
            <a:spLocks noChangeAspect="1" noChangeArrowheads="1"/>
          </p:cNvSpPr>
          <p:nvPr/>
        </p:nvSpPr>
        <p:spPr bwMode="auto">
          <a:xfrm>
            <a:off x="1422400" y="5824537"/>
            <a:ext cx="98425" cy="119063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8376" name="Oval 28"/>
          <p:cNvSpPr>
            <a:spLocks noChangeAspect="1" noChangeArrowheads="1"/>
          </p:cNvSpPr>
          <p:nvPr/>
        </p:nvSpPr>
        <p:spPr bwMode="auto">
          <a:xfrm>
            <a:off x="811213" y="5410200"/>
            <a:ext cx="100012" cy="119062"/>
          </a:xfrm>
          <a:prstGeom prst="ellipse">
            <a:avLst/>
          </a:prstGeom>
          <a:solidFill>
            <a:srgbClr val="FF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8377" name="Oval 29"/>
          <p:cNvSpPr>
            <a:spLocks noChangeAspect="1" noChangeArrowheads="1"/>
          </p:cNvSpPr>
          <p:nvPr/>
        </p:nvSpPr>
        <p:spPr bwMode="auto">
          <a:xfrm>
            <a:off x="1933575" y="5105400"/>
            <a:ext cx="98425" cy="11906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3759200" y="4765675"/>
            <a:ext cx="1239838" cy="1787525"/>
            <a:chOff x="3758667" y="1877985"/>
            <a:chExt cx="1240317" cy="1787525"/>
          </a:xfrm>
        </p:grpSpPr>
        <p:sp>
          <p:nvSpPr>
            <p:cNvPr id="58396" name="AutoShape 30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 rot="1247942">
              <a:off x="3758667" y="1877985"/>
              <a:ext cx="1240317" cy="1787525"/>
            </a:xfrm>
            <a:prstGeom prst="actionButtonHome">
              <a:avLst/>
            </a:prstGeom>
            <a:solidFill>
              <a:srgbClr val="808080">
                <a:alpha val="25098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8397" name="Oval 31"/>
            <p:cNvSpPr>
              <a:spLocks noChangeAspect="1" noChangeArrowheads="1"/>
            </p:cNvSpPr>
            <p:nvPr/>
          </p:nvSpPr>
          <p:spPr bwMode="auto">
            <a:xfrm>
              <a:off x="4487952" y="2217710"/>
              <a:ext cx="99811" cy="1190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8398" name="Oval 32"/>
            <p:cNvSpPr>
              <a:spLocks noChangeAspect="1" noChangeArrowheads="1"/>
            </p:cNvSpPr>
            <p:nvPr/>
          </p:nvSpPr>
          <p:spPr bwMode="auto">
            <a:xfrm>
              <a:off x="4487952" y="3359123"/>
              <a:ext cx="99811" cy="1190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8399" name="Oval 33"/>
            <p:cNvSpPr>
              <a:spLocks noChangeAspect="1" noChangeArrowheads="1"/>
            </p:cNvSpPr>
            <p:nvPr/>
          </p:nvSpPr>
          <p:spPr bwMode="auto">
            <a:xfrm>
              <a:off x="4168557" y="2936848"/>
              <a:ext cx="99811" cy="119063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8400" name="Oval 34"/>
            <p:cNvSpPr>
              <a:spLocks noChangeAspect="1" noChangeArrowheads="1"/>
            </p:cNvSpPr>
            <p:nvPr/>
          </p:nvSpPr>
          <p:spPr bwMode="auto">
            <a:xfrm>
              <a:off x="3913041" y="2522510"/>
              <a:ext cx="99811" cy="119063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8401" name="Oval 35"/>
            <p:cNvSpPr>
              <a:spLocks noChangeAspect="1" noChangeArrowheads="1"/>
            </p:cNvSpPr>
            <p:nvPr/>
          </p:nvSpPr>
          <p:spPr bwMode="auto">
            <a:xfrm>
              <a:off x="4643657" y="2598710"/>
              <a:ext cx="99811" cy="11906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58379" name="Text Box 36"/>
          <p:cNvSpPr txBox="1">
            <a:spLocks noChangeArrowheads="1"/>
          </p:cNvSpPr>
          <p:nvPr/>
        </p:nvSpPr>
        <p:spPr bwMode="auto">
          <a:xfrm>
            <a:off x="2855913" y="4892675"/>
            <a:ext cx="354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T</a:t>
            </a:r>
          </a:p>
        </p:txBody>
      </p:sp>
      <p:sp>
        <p:nvSpPr>
          <p:cNvPr id="21" name="Line 23"/>
          <p:cNvSpPr>
            <a:spLocks noChangeShapeType="1"/>
          </p:cNvSpPr>
          <p:nvPr/>
        </p:nvSpPr>
        <p:spPr bwMode="auto">
          <a:xfrm flipV="1">
            <a:off x="2736850" y="2518153"/>
            <a:ext cx="766763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AutoShape 24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628650" y="1298953"/>
            <a:ext cx="1879600" cy="2320925"/>
          </a:xfrm>
          <a:prstGeom prst="actionButtonHome">
            <a:avLst/>
          </a:prstGeom>
          <a:solidFill>
            <a:srgbClr val="808080">
              <a:alpha val="25098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3" name="Oval 25"/>
          <p:cNvSpPr>
            <a:spLocks noChangeAspect="1" noChangeArrowheads="1"/>
          </p:cNvSpPr>
          <p:nvPr/>
        </p:nvSpPr>
        <p:spPr bwMode="auto">
          <a:xfrm>
            <a:off x="1512888" y="1560890"/>
            <a:ext cx="100012" cy="1190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" name="Oval 26"/>
          <p:cNvSpPr>
            <a:spLocks noChangeAspect="1" noChangeArrowheads="1"/>
          </p:cNvSpPr>
          <p:nvPr/>
        </p:nvSpPr>
        <p:spPr bwMode="auto">
          <a:xfrm>
            <a:off x="2024063" y="3203953"/>
            <a:ext cx="100012" cy="119062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5" name="Oval 27"/>
          <p:cNvSpPr>
            <a:spLocks noChangeAspect="1" noChangeArrowheads="1"/>
          </p:cNvSpPr>
          <p:nvPr/>
        </p:nvSpPr>
        <p:spPr bwMode="auto">
          <a:xfrm>
            <a:off x="1422400" y="2815015"/>
            <a:ext cx="98425" cy="119063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6" name="Oval 28"/>
          <p:cNvSpPr>
            <a:spLocks noChangeAspect="1" noChangeArrowheads="1"/>
          </p:cNvSpPr>
          <p:nvPr/>
        </p:nvSpPr>
        <p:spPr bwMode="auto">
          <a:xfrm>
            <a:off x="811213" y="2400678"/>
            <a:ext cx="100012" cy="119062"/>
          </a:xfrm>
          <a:prstGeom prst="ellipse">
            <a:avLst/>
          </a:prstGeom>
          <a:solidFill>
            <a:srgbClr val="FF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7" name="Oval 29"/>
          <p:cNvSpPr>
            <a:spLocks noChangeAspect="1" noChangeArrowheads="1"/>
          </p:cNvSpPr>
          <p:nvPr/>
        </p:nvSpPr>
        <p:spPr bwMode="auto">
          <a:xfrm>
            <a:off x="1933575" y="2095878"/>
            <a:ext cx="98425" cy="11906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" name="AutoShape 30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 rot="1247942">
            <a:off x="3759200" y="1756153"/>
            <a:ext cx="1239838" cy="1787525"/>
          </a:xfrm>
          <a:prstGeom prst="actionButtonHome">
            <a:avLst/>
          </a:prstGeom>
          <a:solidFill>
            <a:srgbClr val="808080">
              <a:alpha val="25098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9" name="Oval 31"/>
          <p:cNvSpPr>
            <a:spLocks noChangeAspect="1" noChangeArrowheads="1"/>
          </p:cNvSpPr>
          <p:nvPr/>
        </p:nvSpPr>
        <p:spPr bwMode="auto">
          <a:xfrm>
            <a:off x="4487863" y="2095878"/>
            <a:ext cx="100012" cy="119062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0" name="Oval 32"/>
          <p:cNvSpPr>
            <a:spLocks noChangeAspect="1" noChangeArrowheads="1"/>
          </p:cNvSpPr>
          <p:nvPr/>
        </p:nvSpPr>
        <p:spPr bwMode="auto">
          <a:xfrm>
            <a:off x="4487863" y="3237290"/>
            <a:ext cx="100012" cy="119063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" name="Oval 33"/>
          <p:cNvSpPr>
            <a:spLocks noChangeAspect="1" noChangeArrowheads="1"/>
          </p:cNvSpPr>
          <p:nvPr/>
        </p:nvSpPr>
        <p:spPr bwMode="auto">
          <a:xfrm>
            <a:off x="4168775" y="2815015"/>
            <a:ext cx="100013" cy="119063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" name="Oval 34"/>
          <p:cNvSpPr>
            <a:spLocks noChangeAspect="1" noChangeArrowheads="1"/>
          </p:cNvSpPr>
          <p:nvPr/>
        </p:nvSpPr>
        <p:spPr bwMode="auto">
          <a:xfrm>
            <a:off x="3913188" y="2400678"/>
            <a:ext cx="100012" cy="119062"/>
          </a:xfrm>
          <a:prstGeom prst="ellipse">
            <a:avLst/>
          </a:prstGeom>
          <a:solidFill>
            <a:srgbClr val="FF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3" name="Oval 35"/>
          <p:cNvSpPr>
            <a:spLocks noChangeAspect="1" noChangeArrowheads="1"/>
          </p:cNvSpPr>
          <p:nvPr/>
        </p:nvSpPr>
        <p:spPr bwMode="auto">
          <a:xfrm>
            <a:off x="4643438" y="2476878"/>
            <a:ext cx="100012" cy="11906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" name="Text Box 36"/>
          <p:cNvSpPr txBox="1">
            <a:spLocks noChangeArrowheads="1"/>
          </p:cNvSpPr>
          <p:nvPr/>
        </p:nvSpPr>
        <p:spPr bwMode="auto">
          <a:xfrm>
            <a:off x="2855913" y="1883153"/>
            <a:ext cx="354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T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659438" y="4600575"/>
            <a:ext cx="3294062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</a:rPr>
              <a:t>Warping</a:t>
            </a:r>
            <a:r>
              <a:rPr lang="en-US" sz="2400" dirty="0">
                <a:solidFill>
                  <a:srgbClr val="000000"/>
                </a:solidFill>
              </a:rPr>
              <a:t>: Given a source image and a transformation, what does the transformed output look like?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703888" y="1575178"/>
            <a:ext cx="344011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</a:rPr>
              <a:t>Alignment</a:t>
            </a:r>
            <a:r>
              <a:rPr lang="en-US" sz="2400" dirty="0">
                <a:solidFill>
                  <a:srgbClr val="000000"/>
                </a:solidFill>
              </a:rPr>
              <a:t>: Given two </a:t>
            </a:r>
            <a:r>
              <a:rPr lang="en-US" sz="2400" dirty="0" smtClean="0">
                <a:solidFill>
                  <a:srgbClr val="000000"/>
                </a:solidFill>
              </a:rPr>
              <a:t>images, </a:t>
            </a:r>
            <a:r>
              <a:rPr lang="en-US" sz="2400" dirty="0">
                <a:solidFill>
                  <a:srgbClr val="000000"/>
                </a:solidFill>
              </a:rPr>
              <a:t>what is the transformation between them?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" y="3886200"/>
            <a:ext cx="883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0" y="6550223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EC538B-9FB9-43FF-B22F-3A37D815845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0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animBg="1"/>
      <p:bldP spid="58372" grpId="0" animBg="1"/>
      <p:bldP spid="58373" grpId="0" animBg="1"/>
      <p:bldP spid="58374" grpId="0" animBg="1"/>
      <p:bldP spid="58375" grpId="0" animBg="1"/>
      <p:bldP spid="58376" grpId="0" animBg="1"/>
      <p:bldP spid="58377" grpId="0" animBg="1"/>
      <p:bldP spid="58379" grpId="0"/>
      <p:bldP spid="3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x’,y’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71707" name="Line 5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708" name="Line 6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1685" name="Text Box 7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686" name="Text Box 8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68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Inverse warping</a:t>
            </a:r>
          </a:p>
        </p:txBody>
      </p:sp>
      <p:sp>
        <p:nvSpPr>
          <p:cNvPr id="71688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981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Get each pixel </a:t>
            </a:r>
            <a:r>
              <a:rPr lang="en-US" i="1" smtClean="0"/>
              <a:t>g</a:t>
            </a:r>
            <a:r>
              <a:rPr lang="en-US" smtClean="0"/>
              <a:t>(</a:t>
            </a:r>
            <a:r>
              <a:rPr lang="en-US" i="1" smtClean="0"/>
              <a:t>x’,y’</a:t>
            </a:r>
            <a:r>
              <a:rPr lang="en-US" smtClean="0"/>
              <a:t>) from its corresponding location </a:t>
            </a:r>
          </a:p>
          <a:p>
            <a:pPr eaLnBrk="1" hangingPunct="1">
              <a:buFontTx/>
              <a:buNone/>
            </a:pPr>
            <a:r>
              <a:rPr lang="en-US" smtClean="0"/>
              <a:t>           (</a:t>
            </a:r>
            <a:r>
              <a:rPr lang="en-US" i="1" smtClean="0"/>
              <a:t>x,y</a:t>
            </a:r>
            <a:r>
              <a:rPr lang="en-US" smtClean="0"/>
              <a:t>)</a:t>
            </a:r>
            <a:r>
              <a:rPr lang="en-US" b="1" smtClean="0"/>
              <a:t> </a:t>
            </a:r>
            <a:r>
              <a:rPr lang="en-US" smtClean="0"/>
              <a:t>=</a:t>
            </a:r>
            <a:r>
              <a:rPr lang="en-US" b="1" smtClean="0"/>
              <a:t> </a:t>
            </a:r>
            <a:r>
              <a:rPr lang="en-US" i="1" smtClean="0"/>
              <a:t>T</a:t>
            </a:r>
            <a:r>
              <a:rPr lang="en-US" i="1" baseline="30000" smtClean="0"/>
              <a:t>-1</a:t>
            </a:r>
            <a:r>
              <a:rPr lang="en-US" smtClean="0"/>
              <a:t>(</a:t>
            </a:r>
            <a:r>
              <a:rPr lang="en-US" i="1" smtClean="0"/>
              <a:t>x’,y’</a:t>
            </a:r>
            <a:r>
              <a:rPr lang="en-US" smtClean="0"/>
              <a:t>) in the first image</a:t>
            </a:r>
          </a:p>
        </p:txBody>
      </p:sp>
      <p:pic>
        <p:nvPicPr>
          <p:cNvPr id="71689" name="Picture 11" descr="HHHIMG_116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90" name="Picture 12" descr="rotate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68925" y="1447800"/>
            <a:ext cx="263207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71705" name="Line 14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706" name="Line 15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71703" name="Line 17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704" name="Line 18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1693" name="Text Box 19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694" name="Text Box 20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x’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30101" name="Rectangle 21"/>
          <p:cNvSpPr>
            <a:spLocks noChangeArrowheads="1"/>
          </p:cNvSpPr>
          <p:nvPr/>
        </p:nvSpPr>
        <p:spPr bwMode="auto">
          <a:xfrm>
            <a:off x="685800" y="52578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Q:  what if pixel comes from “between” two pixels?</a:t>
            </a:r>
          </a:p>
        </p:txBody>
      </p:sp>
      <p:sp>
        <p:nvSpPr>
          <p:cNvPr id="71696" name="Text Box 22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y’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2422525" y="2482850"/>
            <a:ext cx="3352800" cy="457200"/>
            <a:chOff x="1526" y="1536"/>
            <a:chExt cx="2112" cy="288"/>
          </a:xfrm>
        </p:grpSpPr>
        <p:sp>
          <p:nvSpPr>
            <p:cNvPr id="71701" name="Text Box 24"/>
            <p:cNvSpPr txBox="1">
              <a:spLocks noChangeArrowheads="1"/>
            </p:cNvSpPr>
            <p:nvPr/>
          </p:nvSpPr>
          <p:spPr bwMode="auto">
            <a:xfrm>
              <a:off x="2544" y="1536"/>
              <a:ext cx="72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0000"/>
                  </a:solidFill>
                  <a:latin typeface="Times New Roman" pitchFamily="18" charset="0"/>
                </a:rPr>
                <a:t>T</a:t>
              </a:r>
              <a:r>
                <a:rPr lang="en-US" sz="2400" i="1" baseline="30000">
                  <a:solidFill>
                    <a:srgbClr val="000000"/>
                  </a:solidFill>
                  <a:latin typeface="Times New Roman" pitchFamily="18" charset="0"/>
                </a:rPr>
                <a:t>-1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r>
                <a:rPr lang="en-US" sz="2400" i="1">
                  <a:solidFill>
                    <a:srgbClr val="000000"/>
                  </a:solidFill>
                  <a:latin typeface="Times New Roman" pitchFamily="18" charset="0"/>
                </a:rPr>
                <a:t>x,y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71702" name="Freeform 25"/>
            <p:cNvSpPr>
              <a:spLocks/>
            </p:cNvSpPr>
            <p:nvPr/>
          </p:nvSpPr>
          <p:spPr bwMode="auto">
            <a:xfrm>
              <a:off x="1526" y="1536"/>
              <a:ext cx="2112" cy="240"/>
            </a:xfrm>
            <a:custGeom>
              <a:avLst/>
              <a:gdLst>
                <a:gd name="T0" fmla="*/ 0 w 2160"/>
                <a:gd name="T1" fmla="*/ 116 h 288"/>
                <a:gd name="T2" fmla="*/ 1030 w 2160"/>
                <a:gd name="T3" fmla="*/ 0 h 288"/>
                <a:gd name="T4" fmla="*/ 1930 w 2160"/>
                <a:gd name="T5" fmla="*/ 116 h 288"/>
                <a:gd name="T6" fmla="*/ 0 60000 65536"/>
                <a:gd name="T7" fmla="*/ 0 60000 65536"/>
                <a:gd name="T8" fmla="*/ 0 60000 65536"/>
                <a:gd name="T9" fmla="*/ 0 w 2160"/>
                <a:gd name="T10" fmla="*/ 0 h 288"/>
                <a:gd name="T11" fmla="*/ 2160 w 2160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" h="288">
                  <a:moveTo>
                    <a:pt x="0" y="288"/>
                  </a:moveTo>
                  <a:cubicBezTo>
                    <a:pt x="396" y="144"/>
                    <a:pt x="792" y="0"/>
                    <a:pt x="1152" y="0"/>
                  </a:cubicBezTo>
                  <a:cubicBezTo>
                    <a:pt x="1512" y="0"/>
                    <a:pt x="1836" y="144"/>
                    <a:pt x="2160" y="28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 type="triangle" w="med" len="med"/>
              <a:tailEnd type="none" w="lg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430106" name="Oval 26"/>
          <p:cNvSpPr>
            <a:spLocks noChangeArrowheads="1"/>
          </p:cNvSpPr>
          <p:nvPr/>
        </p:nvSpPr>
        <p:spPr bwMode="auto">
          <a:xfrm>
            <a:off x="5824538" y="286226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30107" name="Oval 27"/>
          <p:cNvSpPr>
            <a:spLocks noChangeArrowheads="1"/>
          </p:cNvSpPr>
          <p:nvPr/>
        </p:nvSpPr>
        <p:spPr bwMode="auto">
          <a:xfrm>
            <a:off x="2265363" y="28479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700" name="Text Box 29"/>
          <p:cNvSpPr txBox="1">
            <a:spLocks noChangeArrowheads="1"/>
          </p:cNvSpPr>
          <p:nvPr/>
        </p:nvSpPr>
        <p:spPr bwMode="auto">
          <a:xfrm>
            <a:off x="34925" y="6538913"/>
            <a:ext cx="24495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Slide from </a:t>
            </a:r>
            <a:r>
              <a:rPr lang="en-US" sz="1200" dirty="0" err="1">
                <a:solidFill>
                  <a:srgbClr val="000000"/>
                </a:solidFill>
              </a:rPr>
              <a:t>Alyosha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</a:rPr>
              <a:t>Efros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7E5F36-0977-445A-AD1E-66E381B83DB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1714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1" grpId="0" autoUpdateAnimBg="0"/>
      <p:bldP spid="430106" grpId="0" animBg="1"/>
      <p:bldP spid="43010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981200" y="2590800"/>
            <a:ext cx="609600" cy="609600"/>
            <a:chOff x="1248" y="3072"/>
            <a:chExt cx="384" cy="384"/>
          </a:xfrm>
        </p:grpSpPr>
        <p:sp>
          <p:nvSpPr>
            <p:cNvPr id="72739" name="Line 3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740" name="Line 4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741" name="Line 5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742" name="Line 6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486400" y="2514600"/>
            <a:ext cx="609600" cy="609600"/>
            <a:chOff x="1248" y="3072"/>
            <a:chExt cx="384" cy="384"/>
          </a:xfrm>
        </p:grpSpPr>
        <p:sp>
          <p:nvSpPr>
            <p:cNvPr id="72735" name="Line 8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736" name="Line 9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737" name="Line 10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738" name="Line 11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2708" name="Text Box 12"/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72709" name="Text Box 13"/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x’,y’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72733" name="Line 15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734" name="Line 16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2711" name="Text Box 17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12" name="Text Box 18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1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Inverse warping</a:t>
            </a:r>
          </a:p>
        </p:txBody>
      </p:sp>
      <p:sp>
        <p:nvSpPr>
          <p:cNvPr id="72714" name="Rectangle 20"/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981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Get each pixel </a:t>
            </a:r>
            <a:r>
              <a:rPr lang="en-US" i="1" smtClean="0"/>
              <a:t>g</a:t>
            </a:r>
            <a:r>
              <a:rPr lang="en-US" smtClean="0"/>
              <a:t>(</a:t>
            </a:r>
            <a:r>
              <a:rPr lang="en-US" i="1" smtClean="0"/>
              <a:t>x’,y’</a:t>
            </a:r>
            <a:r>
              <a:rPr lang="en-US" smtClean="0"/>
              <a:t>) from its corresponding location </a:t>
            </a:r>
          </a:p>
          <a:p>
            <a:pPr eaLnBrk="1" hangingPunct="1">
              <a:buFontTx/>
              <a:buNone/>
            </a:pPr>
            <a:r>
              <a:rPr lang="en-US" smtClean="0"/>
              <a:t>           (</a:t>
            </a:r>
            <a:r>
              <a:rPr lang="en-US" i="1" smtClean="0"/>
              <a:t>x,y</a:t>
            </a:r>
            <a:r>
              <a:rPr lang="en-US" smtClean="0"/>
              <a:t>)</a:t>
            </a:r>
            <a:r>
              <a:rPr lang="en-US" b="1" smtClean="0"/>
              <a:t> </a:t>
            </a:r>
            <a:r>
              <a:rPr lang="en-US" smtClean="0"/>
              <a:t>=</a:t>
            </a:r>
            <a:r>
              <a:rPr lang="en-US" b="1" smtClean="0"/>
              <a:t> </a:t>
            </a:r>
            <a:r>
              <a:rPr lang="en-US" i="1" smtClean="0"/>
              <a:t>T</a:t>
            </a:r>
            <a:r>
              <a:rPr lang="en-US" i="1" baseline="30000" smtClean="0"/>
              <a:t>-1</a:t>
            </a:r>
            <a:r>
              <a:rPr lang="en-US" smtClean="0"/>
              <a:t>(</a:t>
            </a:r>
            <a:r>
              <a:rPr lang="en-US" i="1" smtClean="0"/>
              <a:t>x’,y’</a:t>
            </a:r>
            <a:r>
              <a:rPr lang="en-US" smtClean="0"/>
              <a:t>) in the first image</a:t>
            </a:r>
          </a:p>
        </p:txBody>
      </p: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72731" name="Line 2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732" name="Line 2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72729" name="Line 25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730" name="Line 26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2717" name="Text Box 27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18" name="Text Box 28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x’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2422525" y="2482850"/>
            <a:ext cx="3352800" cy="457200"/>
            <a:chOff x="1526" y="1536"/>
            <a:chExt cx="2112" cy="288"/>
          </a:xfrm>
        </p:grpSpPr>
        <p:sp>
          <p:nvSpPr>
            <p:cNvPr id="72727" name="Text Box 30"/>
            <p:cNvSpPr txBox="1">
              <a:spLocks noChangeArrowheads="1"/>
            </p:cNvSpPr>
            <p:nvPr/>
          </p:nvSpPr>
          <p:spPr bwMode="auto">
            <a:xfrm>
              <a:off x="2544" y="1536"/>
              <a:ext cx="72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0000"/>
                  </a:solidFill>
                  <a:latin typeface="Times New Roman" pitchFamily="18" charset="0"/>
                </a:rPr>
                <a:t>T</a:t>
              </a:r>
              <a:r>
                <a:rPr lang="en-US" sz="2400" i="1" baseline="30000">
                  <a:solidFill>
                    <a:srgbClr val="000000"/>
                  </a:solidFill>
                  <a:latin typeface="Times New Roman" pitchFamily="18" charset="0"/>
                </a:rPr>
                <a:t>-1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r>
                <a:rPr lang="en-US" sz="2400" i="1">
                  <a:solidFill>
                    <a:srgbClr val="000000"/>
                  </a:solidFill>
                  <a:latin typeface="Times New Roman" pitchFamily="18" charset="0"/>
                </a:rPr>
                <a:t>x,y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72728" name="Freeform 31"/>
            <p:cNvSpPr>
              <a:spLocks/>
            </p:cNvSpPr>
            <p:nvPr/>
          </p:nvSpPr>
          <p:spPr bwMode="auto">
            <a:xfrm>
              <a:off x="1526" y="1536"/>
              <a:ext cx="2112" cy="240"/>
            </a:xfrm>
            <a:custGeom>
              <a:avLst/>
              <a:gdLst>
                <a:gd name="T0" fmla="*/ 0 w 2160"/>
                <a:gd name="T1" fmla="*/ 116 h 288"/>
                <a:gd name="T2" fmla="*/ 1030 w 2160"/>
                <a:gd name="T3" fmla="*/ 0 h 288"/>
                <a:gd name="T4" fmla="*/ 1930 w 2160"/>
                <a:gd name="T5" fmla="*/ 116 h 288"/>
                <a:gd name="T6" fmla="*/ 0 60000 65536"/>
                <a:gd name="T7" fmla="*/ 0 60000 65536"/>
                <a:gd name="T8" fmla="*/ 0 60000 65536"/>
                <a:gd name="T9" fmla="*/ 0 w 2160"/>
                <a:gd name="T10" fmla="*/ 0 h 288"/>
                <a:gd name="T11" fmla="*/ 2160 w 2160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" h="288">
                  <a:moveTo>
                    <a:pt x="0" y="288"/>
                  </a:moveTo>
                  <a:cubicBezTo>
                    <a:pt x="396" y="144"/>
                    <a:pt x="792" y="0"/>
                    <a:pt x="1152" y="0"/>
                  </a:cubicBezTo>
                  <a:cubicBezTo>
                    <a:pt x="1512" y="0"/>
                    <a:pt x="1836" y="144"/>
                    <a:pt x="2160" y="28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 type="triangle" w="med" len="med"/>
              <a:tailEnd type="none" w="lg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2720" name="Rectangle 32"/>
          <p:cNvSpPr>
            <a:spLocks noChangeArrowheads="1"/>
          </p:cNvSpPr>
          <p:nvPr/>
        </p:nvSpPr>
        <p:spPr bwMode="auto">
          <a:xfrm>
            <a:off x="685800" y="52578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Q:  what if pixel comes from “between” two pixels?</a:t>
            </a:r>
          </a:p>
        </p:txBody>
      </p:sp>
      <p:sp>
        <p:nvSpPr>
          <p:cNvPr id="72721" name="Text Box 33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y’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22" name="Oval 34"/>
          <p:cNvSpPr>
            <a:spLocks noChangeArrowheads="1"/>
          </p:cNvSpPr>
          <p:nvPr/>
        </p:nvSpPr>
        <p:spPr bwMode="auto">
          <a:xfrm>
            <a:off x="5824538" y="286226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2723" name="Oval 35"/>
          <p:cNvSpPr>
            <a:spLocks noChangeArrowheads="1"/>
          </p:cNvSpPr>
          <p:nvPr/>
        </p:nvSpPr>
        <p:spPr bwMode="auto">
          <a:xfrm>
            <a:off x="2265363" y="28479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32164" name="Rectangle 36"/>
          <p:cNvSpPr>
            <a:spLocks noChangeArrowheads="1"/>
          </p:cNvSpPr>
          <p:nvPr/>
        </p:nvSpPr>
        <p:spPr bwMode="auto">
          <a:xfrm>
            <a:off x="685800" y="57150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A:  </a:t>
            </a:r>
            <a:r>
              <a:rPr lang="en-US" sz="2400" i="1">
                <a:solidFill>
                  <a:srgbClr val="000000"/>
                </a:solidFill>
              </a:rPr>
              <a:t>Interpolate</a:t>
            </a:r>
            <a:r>
              <a:rPr lang="en-US" sz="2400">
                <a:solidFill>
                  <a:srgbClr val="000000"/>
                </a:solidFill>
              </a:rPr>
              <a:t> color value from neighbors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>
                <a:solidFill>
                  <a:srgbClr val="000000"/>
                </a:solidFill>
              </a:rPr>
              <a:t>nearest neighbor, bilinear…</a:t>
            </a:r>
          </a:p>
        </p:txBody>
      </p:sp>
      <p:sp>
        <p:nvSpPr>
          <p:cNvPr id="72725" name="Text Box 38"/>
          <p:cNvSpPr txBox="1">
            <a:spLocks noChangeArrowheads="1"/>
          </p:cNvSpPr>
          <p:nvPr/>
        </p:nvSpPr>
        <p:spPr bwMode="auto">
          <a:xfrm>
            <a:off x="34925" y="6538913"/>
            <a:ext cx="24495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Slide from </a:t>
            </a:r>
            <a:r>
              <a:rPr lang="en-US" sz="1200" dirty="0" err="1">
                <a:solidFill>
                  <a:srgbClr val="000000"/>
                </a:solidFill>
              </a:rPr>
              <a:t>Alyosha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</a:rPr>
              <a:t>Efros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756275" y="6139656"/>
            <a:ext cx="39433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ourier" pitchFamily="49" charset="0"/>
              </a:rPr>
              <a:t>&gt;&gt; help interp2</a:t>
            </a:r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7E5F36-0977-445A-AD1E-66E381B83DB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670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164" grpId="0" autoUpdateAnimBg="0"/>
      <p:bldP spid="3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Line 2"/>
          <p:cNvSpPr>
            <a:spLocks noChangeShapeType="1"/>
          </p:cNvSpPr>
          <p:nvPr/>
        </p:nvSpPr>
        <p:spPr bwMode="auto">
          <a:xfrm>
            <a:off x="2590800" y="27432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3731" name="Line 3"/>
          <p:cNvSpPr>
            <a:spLocks noChangeShapeType="1"/>
          </p:cNvSpPr>
          <p:nvPr/>
        </p:nvSpPr>
        <p:spPr bwMode="auto">
          <a:xfrm>
            <a:off x="3657600" y="2743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3732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Bilinear interpolation</a:t>
            </a:r>
          </a:p>
        </p:txBody>
      </p:sp>
      <p:sp>
        <p:nvSpPr>
          <p:cNvPr id="73733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914400"/>
            <a:ext cx="7772400" cy="609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Sampling at </a:t>
            </a:r>
            <a:r>
              <a:rPr lang="en-US" i="1" smtClean="0"/>
              <a:t>f(x,y):</a:t>
            </a:r>
          </a:p>
        </p:txBody>
      </p:sp>
      <p:sp>
        <p:nvSpPr>
          <p:cNvPr id="73734" name="Line 6"/>
          <p:cNvSpPr>
            <a:spLocks noChangeShapeType="1"/>
          </p:cNvSpPr>
          <p:nvPr/>
        </p:nvSpPr>
        <p:spPr bwMode="auto">
          <a:xfrm>
            <a:off x="2590800" y="1752600"/>
            <a:ext cx="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3735" name="Line 7"/>
          <p:cNvSpPr>
            <a:spLocks noChangeShapeType="1"/>
          </p:cNvSpPr>
          <p:nvPr/>
        </p:nvSpPr>
        <p:spPr bwMode="auto">
          <a:xfrm>
            <a:off x="4191000" y="1752600"/>
            <a:ext cx="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3736" name="Line 8"/>
          <p:cNvSpPr>
            <a:spLocks noChangeShapeType="1"/>
          </p:cNvSpPr>
          <p:nvPr/>
        </p:nvSpPr>
        <p:spPr bwMode="auto">
          <a:xfrm rot="-5400000">
            <a:off x="3390900" y="1028700"/>
            <a:ext cx="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3737" name="Line 9"/>
          <p:cNvSpPr>
            <a:spLocks noChangeShapeType="1"/>
          </p:cNvSpPr>
          <p:nvPr/>
        </p:nvSpPr>
        <p:spPr bwMode="auto">
          <a:xfrm rot="-5400000">
            <a:off x="3390900" y="2476500"/>
            <a:ext cx="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3738" name="Oval 10"/>
          <p:cNvSpPr>
            <a:spLocks noChangeArrowheads="1"/>
          </p:cNvSpPr>
          <p:nvPr/>
        </p:nvSpPr>
        <p:spPr bwMode="auto">
          <a:xfrm>
            <a:off x="3624263" y="27114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73739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124200" y="2854325"/>
            <a:ext cx="117475" cy="11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40" name="Picture 12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714750" y="3009900"/>
            <a:ext cx="9525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41" name="Picture 13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933575" y="3490913"/>
            <a:ext cx="5016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42" name="Picture 14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4252913" y="3490913"/>
            <a:ext cx="10048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43" name="Picture 15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4233863" y="1671638"/>
            <a:ext cx="148113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44" name="Picture 16" descr="Edittex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1509713" y="1671638"/>
            <a:ext cx="10048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45" name="Picture 17" descr="Edittex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3376613" y="2424113"/>
            <a:ext cx="5857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46" name="Picture 18" descr="Edittex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8"/>
          <a:srcRect/>
          <a:stretch>
            <a:fillRect/>
          </a:stretch>
        </p:blipFill>
        <p:spPr bwMode="auto">
          <a:xfrm>
            <a:off x="2205038" y="4438650"/>
            <a:ext cx="4637087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47" name="Text Box 20"/>
          <p:cNvSpPr txBox="1">
            <a:spLocks noChangeArrowheads="1"/>
          </p:cNvSpPr>
          <p:nvPr/>
        </p:nvSpPr>
        <p:spPr bwMode="auto">
          <a:xfrm>
            <a:off x="34925" y="6538913"/>
            <a:ext cx="24495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Slide from </a:t>
            </a:r>
            <a:r>
              <a:rPr lang="en-US" sz="1200" dirty="0" err="1">
                <a:solidFill>
                  <a:srgbClr val="000000"/>
                </a:solidFill>
              </a:rPr>
              <a:t>Alyosha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</a:rPr>
              <a:t>Efros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AC3ED8-2F9F-4712-80C7-40F53E7FBF2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8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168275"/>
            <a:ext cx="8229600" cy="1143000"/>
          </a:xfrm>
        </p:spPr>
        <p:txBody>
          <a:bodyPr/>
          <a:lstStyle/>
          <a:p>
            <a:r>
              <a:rPr lang="en-US" sz="4000" dirty="0" smtClean="0"/>
              <a:t>Recap: How to stitch together a panorama (a.k.a. mosaic)?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70037"/>
            <a:ext cx="8229600" cy="4525963"/>
          </a:xfrm>
        </p:spPr>
        <p:txBody>
          <a:bodyPr/>
          <a:lstStyle/>
          <a:p>
            <a:r>
              <a:rPr lang="en-US" sz="2800" dirty="0" smtClean="0"/>
              <a:t>Basic Procedure</a:t>
            </a:r>
          </a:p>
          <a:p>
            <a:pPr lvl="1"/>
            <a:r>
              <a:rPr lang="en-US" sz="2400" dirty="0" smtClean="0"/>
              <a:t>Take a sequence of images from the same position</a:t>
            </a:r>
          </a:p>
          <a:p>
            <a:pPr lvl="2"/>
            <a:r>
              <a:rPr lang="en-US" sz="2000" dirty="0" smtClean="0"/>
              <a:t>Rotate the camera about its optical center</a:t>
            </a:r>
          </a:p>
          <a:p>
            <a:pPr lvl="1"/>
            <a:r>
              <a:rPr lang="en-US" sz="2400" dirty="0" smtClean="0"/>
              <a:t>Compute transformation (</a:t>
            </a:r>
            <a:r>
              <a:rPr lang="en-US" sz="2400" dirty="0" err="1" smtClean="0"/>
              <a:t>homography</a:t>
            </a:r>
            <a:r>
              <a:rPr lang="en-US" sz="2400" dirty="0" smtClean="0"/>
              <a:t>) between second image and first using corresponding points.</a:t>
            </a:r>
          </a:p>
          <a:p>
            <a:pPr lvl="1"/>
            <a:r>
              <a:rPr lang="en-US" sz="2400" dirty="0" smtClean="0"/>
              <a:t>Transform the second image to overlap with the first.</a:t>
            </a:r>
          </a:p>
          <a:p>
            <a:pPr lvl="1"/>
            <a:r>
              <a:rPr lang="en-US" sz="2400" dirty="0" smtClean="0"/>
              <a:t>Blend the two together to create a mosaic.</a:t>
            </a:r>
          </a:p>
          <a:p>
            <a:pPr lvl="1"/>
            <a:r>
              <a:rPr lang="en-US" sz="2400" dirty="0" smtClean="0"/>
              <a:t>(If there are more images, repeat)</a:t>
            </a:r>
          </a:p>
        </p:txBody>
      </p:sp>
      <p:sp>
        <p:nvSpPr>
          <p:cNvPr id="83972" name="TextBox 3"/>
          <p:cNvSpPr txBox="1">
            <a:spLocks noChangeArrowheads="1"/>
          </p:cNvSpPr>
          <p:nvPr/>
        </p:nvSpPr>
        <p:spPr bwMode="auto">
          <a:xfrm>
            <a:off x="7273925" y="6516688"/>
            <a:ext cx="2555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Source: Steve Seitz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62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uild="p" bldLvl="3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3"/>
          <p:cNvGrpSpPr>
            <a:grpSpLocks/>
          </p:cNvGrpSpPr>
          <p:nvPr/>
        </p:nvGrpSpPr>
        <p:grpSpPr bwMode="auto">
          <a:xfrm rot="9753105">
            <a:off x="5943600" y="4495800"/>
            <a:ext cx="455613" cy="592138"/>
            <a:chOff x="3979" y="3269"/>
            <a:chExt cx="260" cy="408"/>
          </a:xfrm>
        </p:grpSpPr>
        <p:sp>
          <p:nvSpPr>
            <p:cNvPr id="21541" name="Freeform 54"/>
            <p:cNvSpPr>
              <a:spLocks/>
            </p:cNvSpPr>
            <p:nvPr/>
          </p:nvSpPr>
          <p:spPr bwMode="auto">
            <a:xfrm>
              <a:off x="3984" y="3371"/>
              <a:ext cx="180" cy="306"/>
            </a:xfrm>
            <a:custGeom>
              <a:avLst/>
              <a:gdLst>
                <a:gd name="T0" fmla="*/ 12 w 202"/>
                <a:gd name="T1" fmla="*/ 305 h 306"/>
                <a:gd name="T2" fmla="*/ 0 w 202"/>
                <a:gd name="T3" fmla="*/ 22 h 306"/>
                <a:gd name="T4" fmla="*/ 7 w 202"/>
                <a:gd name="T5" fmla="*/ 13 h 306"/>
                <a:gd name="T6" fmla="*/ 12 w 202"/>
                <a:gd name="T7" fmla="*/ 14 h 306"/>
                <a:gd name="T8" fmla="*/ 17 w 202"/>
                <a:gd name="T9" fmla="*/ 13 h 306"/>
                <a:gd name="T10" fmla="*/ 18 w 202"/>
                <a:gd name="T11" fmla="*/ 10 h 306"/>
                <a:gd name="T12" fmla="*/ 21 w 202"/>
                <a:gd name="T13" fmla="*/ 11 h 306"/>
                <a:gd name="T14" fmla="*/ 25 w 202"/>
                <a:gd name="T15" fmla="*/ 7 h 306"/>
                <a:gd name="T16" fmla="*/ 29 w 202"/>
                <a:gd name="T17" fmla="*/ 9 h 306"/>
                <a:gd name="T18" fmla="*/ 33 w 202"/>
                <a:gd name="T19" fmla="*/ 6 h 306"/>
                <a:gd name="T20" fmla="*/ 37 w 202"/>
                <a:gd name="T21" fmla="*/ 5 h 306"/>
                <a:gd name="T22" fmla="*/ 41 w 202"/>
                <a:gd name="T23" fmla="*/ 3 h 306"/>
                <a:gd name="T24" fmla="*/ 45 w 202"/>
                <a:gd name="T25" fmla="*/ 4 h 306"/>
                <a:gd name="T26" fmla="*/ 49 w 202"/>
                <a:gd name="T27" fmla="*/ 3 h 306"/>
                <a:gd name="T28" fmla="*/ 53 w 202"/>
                <a:gd name="T29" fmla="*/ 0 h 306"/>
                <a:gd name="T30" fmla="*/ 59 w 202"/>
                <a:gd name="T31" fmla="*/ 0 h 306"/>
                <a:gd name="T32" fmla="*/ 63 w 202"/>
                <a:gd name="T33" fmla="*/ 1 h 306"/>
                <a:gd name="T34" fmla="*/ 66 w 202"/>
                <a:gd name="T35" fmla="*/ 1 h 306"/>
                <a:gd name="T36" fmla="*/ 69 w 202"/>
                <a:gd name="T37" fmla="*/ 3 h 306"/>
                <a:gd name="T38" fmla="*/ 73 w 202"/>
                <a:gd name="T39" fmla="*/ 4 h 306"/>
                <a:gd name="T40" fmla="*/ 78 w 202"/>
                <a:gd name="T41" fmla="*/ 7 h 306"/>
                <a:gd name="T42" fmla="*/ 82 w 202"/>
                <a:gd name="T43" fmla="*/ 7 h 306"/>
                <a:gd name="T44" fmla="*/ 88 w 202"/>
                <a:gd name="T45" fmla="*/ 10 h 306"/>
                <a:gd name="T46" fmla="*/ 91 w 202"/>
                <a:gd name="T47" fmla="*/ 12 h 306"/>
                <a:gd name="T48" fmla="*/ 96 w 202"/>
                <a:gd name="T49" fmla="*/ 11 h 306"/>
                <a:gd name="T50" fmla="*/ 99 w 202"/>
                <a:gd name="T51" fmla="*/ 16 h 306"/>
                <a:gd name="T52" fmla="*/ 104 w 202"/>
                <a:gd name="T53" fmla="*/ 17 h 306"/>
                <a:gd name="T54" fmla="*/ 107 w 202"/>
                <a:gd name="T55" fmla="*/ 19 h 306"/>
                <a:gd name="T56" fmla="*/ 111 w 202"/>
                <a:gd name="T57" fmla="*/ 21 h 306"/>
                <a:gd name="T58" fmla="*/ 113 w 202"/>
                <a:gd name="T59" fmla="*/ 24 h 306"/>
                <a:gd name="T60" fmla="*/ 116 w 202"/>
                <a:gd name="T61" fmla="*/ 27 h 306"/>
                <a:gd name="T62" fmla="*/ 120 w 202"/>
                <a:gd name="T63" fmla="*/ 31 h 306"/>
                <a:gd name="T64" fmla="*/ 121 w 202"/>
                <a:gd name="T65" fmla="*/ 35 h 306"/>
                <a:gd name="T66" fmla="*/ 124 w 202"/>
                <a:gd name="T67" fmla="*/ 36 h 306"/>
                <a:gd name="T68" fmla="*/ 127 w 202"/>
                <a:gd name="T69" fmla="*/ 41 h 306"/>
                <a:gd name="T70" fmla="*/ 129 w 202"/>
                <a:gd name="T71" fmla="*/ 44 h 306"/>
                <a:gd name="T72" fmla="*/ 134 w 202"/>
                <a:gd name="T73" fmla="*/ 46 h 306"/>
                <a:gd name="T74" fmla="*/ 136 w 202"/>
                <a:gd name="T75" fmla="*/ 50 h 306"/>
                <a:gd name="T76" fmla="*/ 140 w 202"/>
                <a:gd name="T77" fmla="*/ 53 h 306"/>
                <a:gd name="T78" fmla="*/ 142 w 202"/>
                <a:gd name="T79" fmla="*/ 55 h 306"/>
                <a:gd name="T80" fmla="*/ 144 w 202"/>
                <a:gd name="T81" fmla="*/ 59 h 306"/>
                <a:gd name="T82" fmla="*/ 147 w 202"/>
                <a:gd name="T83" fmla="*/ 62 h 306"/>
                <a:gd name="T84" fmla="*/ 148 w 202"/>
                <a:gd name="T85" fmla="*/ 67 h 306"/>
                <a:gd name="T86" fmla="*/ 150 w 202"/>
                <a:gd name="T87" fmla="*/ 73 h 306"/>
                <a:gd name="T88" fmla="*/ 152 w 202"/>
                <a:gd name="T89" fmla="*/ 76 h 306"/>
                <a:gd name="T90" fmla="*/ 156 w 202"/>
                <a:gd name="T91" fmla="*/ 80 h 306"/>
                <a:gd name="T92" fmla="*/ 157 w 202"/>
                <a:gd name="T93" fmla="*/ 84 h 306"/>
                <a:gd name="T94" fmla="*/ 159 w 202"/>
                <a:gd name="T95" fmla="*/ 90 h 306"/>
                <a:gd name="T96" fmla="*/ 160 w 202"/>
                <a:gd name="T97" fmla="*/ 99 h 306"/>
                <a:gd name="T98" fmla="*/ 12 w 202"/>
                <a:gd name="T99" fmla="*/ 305 h 30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02"/>
                <a:gd name="T151" fmla="*/ 0 h 306"/>
                <a:gd name="T152" fmla="*/ 202 w 202"/>
                <a:gd name="T153" fmla="*/ 306 h 30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02" h="306">
                  <a:moveTo>
                    <a:pt x="16" y="305"/>
                  </a:moveTo>
                  <a:lnTo>
                    <a:pt x="0" y="22"/>
                  </a:lnTo>
                  <a:lnTo>
                    <a:pt x="9" y="13"/>
                  </a:lnTo>
                  <a:lnTo>
                    <a:pt x="15" y="14"/>
                  </a:lnTo>
                  <a:lnTo>
                    <a:pt x="21" y="13"/>
                  </a:lnTo>
                  <a:lnTo>
                    <a:pt x="22" y="10"/>
                  </a:lnTo>
                  <a:lnTo>
                    <a:pt x="27" y="11"/>
                  </a:lnTo>
                  <a:lnTo>
                    <a:pt x="31" y="7"/>
                  </a:lnTo>
                  <a:lnTo>
                    <a:pt x="37" y="9"/>
                  </a:lnTo>
                  <a:lnTo>
                    <a:pt x="41" y="6"/>
                  </a:lnTo>
                  <a:lnTo>
                    <a:pt x="46" y="5"/>
                  </a:lnTo>
                  <a:lnTo>
                    <a:pt x="52" y="3"/>
                  </a:lnTo>
                  <a:lnTo>
                    <a:pt x="57" y="4"/>
                  </a:lnTo>
                  <a:lnTo>
                    <a:pt x="62" y="3"/>
                  </a:lnTo>
                  <a:lnTo>
                    <a:pt x="66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3" y="1"/>
                  </a:lnTo>
                  <a:lnTo>
                    <a:pt x="86" y="3"/>
                  </a:lnTo>
                  <a:lnTo>
                    <a:pt x="92" y="4"/>
                  </a:lnTo>
                  <a:lnTo>
                    <a:pt x="98" y="7"/>
                  </a:lnTo>
                  <a:lnTo>
                    <a:pt x="103" y="7"/>
                  </a:lnTo>
                  <a:lnTo>
                    <a:pt x="111" y="10"/>
                  </a:lnTo>
                  <a:lnTo>
                    <a:pt x="115" y="12"/>
                  </a:lnTo>
                  <a:lnTo>
                    <a:pt x="121" y="11"/>
                  </a:lnTo>
                  <a:lnTo>
                    <a:pt x="125" y="16"/>
                  </a:lnTo>
                  <a:lnTo>
                    <a:pt x="131" y="17"/>
                  </a:lnTo>
                  <a:lnTo>
                    <a:pt x="135" y="19"/>
                  </a:lnTo>
                  <a:lnTo>
                    <a:pt x="140" y="21"/>
                  </a:lnTo>
                  <a:lnTo>
                    <a:pt x="142" y="24"/>
                  </a:lnTo>
                  <a:lnTo>
                    <a:pt x="146" y="27"/>
                  </a:lnTo>
                  <a:lnTo>
                    <a:pt x="151" y="31"/>
                  </a:lnTo>
                  <a:lnTo>
                    <a:pt x="153" y="35"/>
                  </a:lnTo>
                  <a:lnTo>
                    <a:pt x="156" y="36"/>
                  </a:lnTo>
                  <a:lnTo>
                    <a:pt x="160" y="41"/>
                  </a:lnTo>
                  <a:lnTo>
                    <a:pt x="163" y="44"/>
                  </a:lnTo>
                  <a:lnTo>
                    <a:pt x="168" y="46"/>
                  </a:lnTo>
                  <a:lnTo>
                    <a:pt x="172" y="50"/>
                  </a:lnTo>
                  <a:lnTo>
                    <a:pt x="176" y="53"/>
                  </a:lnTo>
                  <a:lnTo>
                    <a:pt x="178" y="55"/>
                  </a:lnTo>
                  <a:lnTo>
                    <a:pt x="182" y="59"/>
                  </a:lnTo>
                  <a:lnTo>
                    <a:pt x="185" y="62"/>
                  </a:lnTo>
                  <a:lnTo>
                    <a:pt x="186" y="67"/>
                  </a:lnTo>
                  <a:lnTo>
                    <a:pt x="189" y="73"/>
                  </a:lnTo>
                  <a:lnTo>
                    <a:pt x="192" y="76"/>
                  </a:lnTo>
                  <a:lnTo>
                    <a:pt x="196" y="80"/>
                  </a:lnTo>
                  <a:lnTo>
                    <a:pt x="198" y="84"/>
                  </a:lnTo>
                  <a:lnTo>
                    <a:pt x="200" y="90"/>
                  </a:lnTo>
                  <a:lnTo>
                    <a:pt x="201" y="99"/>
                  </a:lnTo>
                  <a:lnTo>
                    <a:pt x="16" y="305"/>
                  </a:lnTo>
                </a:path>
              </a:pathLst>
            </a:custGeom>
            <a:solidFill>
              <a:schemeClr val="bg1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1542" name="Arc 55"/>
            <p:cNvSpPr>
              <a:spLocks/>
            </p:cNvSpPr>
            <p:nvPr/>
          </p:nvSpPr>
          <p:spPr bwMode="auto">
            <a:xfrm rot="-1380000">
              <a:off x="4011" y="3348"/>
              <a:ext cx="132" cy="149"/>
            </a:xfrm>
            <a:custGeom>
              <a:avLst/>
              <a:gdLst>
                <a:gd name="T0" fmla="*/ 0 w 21745"/>
                <a:gd name="T1" fmla="*/ 0 h 21600"/>
                <a:gd name="T2" fmla="*/ 0 w 21745"/>
                <a:gd name="T3" fmla="*/ 0 h 21600"/>
                <a:gd name="T4" fmla="*/ 0 w 2174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1543" name="Line 56"/>
            <p:cNvSpPr>
              <a:spLocks noChangeShapeType="1"/>
            </p:cNvSpPr>
            <p:nvPr/>
          </p:nvSpPr>
          <p:spPr bwMode="auto">
            <a:xfrm>
              <a:off x="3979" y="3269"/>
              <a:ext cx="20" cy="4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544" name="Oval 57"/>
            <p:cNvSpPr>
              <a:spLocks noChangeArrowheads="1"/>
            </p:cNvSpPr>
            <p:nvPr/>
          </p:nvSpPr>
          <p:spPr bwMode="auto">
            <a:xfrm rot="-3960000">
              <a:off x="4047" y="3351"/>
              <a:ext cx="71" cy="11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1545" name="Line 58"/>
            <p:cNvSpPr>
              <a:spLocks noChangeShapeType="1"/>
            </p:cNvSpPr>
            <p:nvPr/>
          </p:nvSpPr>
          <p:spPr bwMode="auto">
            <a:xfrm flipV="1">
              <a:off x="3999" y="3376"/>
              <a:ext cx="240" cy="3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15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 warping with homographies</a:t>
            </a:r>
          </a:p>
        </p:txBody>
      </p:sp>
      <p:sp>
        <p:nvSpPr>
          <p:cNvPr id="215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914400"/>
            <a:ext cx="7772400" cy="5257800"/>
          </a:xfrm>
        </p:spPr>
        <p:txBody>
          <a:bodyPr/>
          <a:lstStyle/>
          <a:p>
            <a:endParaRPr lang="en-US" smtClean="0"/>
          </a:p>
          <a:p>
            <a:endParaRPr lang="en-US" smtClean="0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914400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56" name="Photo Editor Photo" r:id="rId4" imgW="5106113" imgH="5172797" progId="">
                  <p:embed/>
                </p:oleObj>
              </mc:Choice>
              <mc:Fallback>
                <p:oleObj name="Photo Editor Photo" r:id="rId4" imgW="5106113" imgH="5172797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3"/>
          <p:cNvGraphicFramePr>
            <a:graphicFrameLocks noChangeAspect="1"/>
          </p:cNvGraphicFramePr>
          <p:nvPr/>
        </p:nvGraphicFramePr>
        <p:xfrm>
          <a:off x="5181600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57" name="Photo Editor Photo" r:id="rId6" imgW="5106113" imgH="5172797" progId="">
                  <p:embed/>
                </p:oleObj>
              </mc:Choice>
              <mc:Fallback>
                <p:oleObj name="Photo Editor Photo" r:id="rId6" imgW="5106113" imgH="5172797" progId="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0"/>
          <p:cNvGrpSpPr>
            <a:grpSpLocks/>
          </p:cNvGrpSpPr>
          <p:nvPr/>
        </p:nvGrpSpPr>
        <p:grpSpPr bwMode="auto">
          <a:xfrm rot="4164331">
            <a:off x="1717675" y="4270375"/>
            <a:ext cx="412750" cy="647700"/>
            <a:chOff x="3979" y="3269"/>
            <a:chExt cx="260" cy="408"/>
          </a:xfrm>
        </p:grpSpPr>
        <p:sp>
          <p:nvSpPr>
            <p:cNvPr id="21536" name="Freeform 15"/>
            <p:cNvSpPr>
              <a:spLocks/>
            </p:cNvSpPr>
            <p:nvPr/>
          </p:nvSpPr>
          <p:spPr bwMode="auto">
            <a:xfrm>
              <a:off x="3984" y="3371"/>
              <a:ext cx="180" cy="306"/>
            </a:xfrm>
            <a:custGeom>
              <a:avLst/>
              <a:gdLst>
                <a:gd name="T0" fmla="*/ 12 w 202"/>
                <a:gd name="T1" fmla="*/ 305 h 306"/>
                <a:gd name="T2" fmla="*/ 0 w 202"/>
                <a:gd name="T3" fmla="*/ 22 h 306"/>
                <a:gd name="T4" fmla="*/ 7 w 202"/>
                <a:gd name="T5" fmla="*/ 13 h 306"/>
                <a:gd name="T6" fmla="*/ 12 w 202"/>
                <a:gd name="T7" fmla="*/ 14 h 306"/>
                <a:gd name="T8" fmla="*/ 17 w 202"/>
                <a:gd name="T9" fmla="*/ 13 h 306"/>
                <a:gd name="T10" fmla="*/ 18 w 202"/>
                <a:gd name="T11" fmla="*/ 10 h 306"/>
                <a:gd name="T12" fmla="*/ 21 w 202"/>
                <a:gd name="T13" fmla="*/ 11 h 306"/>
                <a:gd name="T14" fmla="*/ 25 w 202"/>
                <a:gd name="T15" fmla="*/ 7 h 306"/>
                <a:gd name="T16" fmla="*/ 29 w 202"/>
                <a:gd name="T17" fmla="*/ 9 h 306"/>
                <a:gd name="T18" fmla="*/ 33 w 202"/>
                <a:gd name="T19" fmla="*/ 6 h 306"/>
                <a:gd name="T20" fmla="*/ 37 w 202"/>
                <a:gd name="T21" fmla="*/ 5 h 306"/>
                <a:gd name="T22" fmla="*/ 41 w 202"/>
                <a:gd name="T23" fmla="*/ 3 h 306"/>
                <a:gd name="T24" fmla="*/ 45 w 202"/>
                <a:gd name="T25" fmla="*/ 4 h 306"/>
                <a:gd name="T26" fmla="*/ 49 w 202"/>
                <a:gd name="T27" fmla="*/ 3 h 306"/>
                <a:gd name="T28" fmla="*/ 53 w 202"/>
                <a:gd name="T29" fmla="*/ 0 h 306"/>
                <a:gd name="T30" fmla="*/ 59 w 202"/>
                <a:gd name="T31" fmla="*/ 0 h 306"/>
                <a:gd name="T32" fmla="*/ 63 w 202"/>
                <a:gd name="T33" fmla="*/ 1 h 306"/>
                <a:gd name="T34" fmla="*/ 66 w 202"/>
                <a:gd name="T35" fmla="*/ 1 h 306"/>
                <a:gd name="T36" fmla="*/ 69 w 202"/>
                <a:gd name="T37" fmla="*/ 3 h 306"/>
                <a:gd name="T38" fmla="*/ 73 w 202"/>
                <a:gd name="T39" fmla="*/ 4 h 306"/>
                <a:gd name="T40" fmla="*/ 78 w 202"/>
                <a:gd name="T41" fmla="*/ 7 h 306"/>
                <a:gd name="T42" fmla="*/ 82 w 202"/>
                <a:gd name="T43" fmla="*/ 7 h 306"/>
                <a:gd name="T44" fmla="*/ 88 w 202"/>
                <a:gd name="T45" fmla="*/ 10 h 306"/>
                <a:gd name="T46" fmla="*/ 91 w 202"/>
                <a:gd name="T47" fmla="*/ 12 h 306"/>
                <a:gd name="T48" fmla="*/ 96 w 202"/>
                <a:gd name="T49" fmla="*/ 11 h 306"/>
                <a:gd name="T50" fmla="*/ 99 w 202"/>
                <a:gd name="T51" fmla="*/ 16 h 306"/>
                <a:gd name="T52" fmla="*/ 104 w 202"/>
                <a:gd name="T53" fmla="*/ 17 h 306"/>
                <a:gd name="T54" fmla="*/ 107 w 202"/>
                <a:gd name="T55" fmla="*/ 19 h 306"/>
                <a:gd name="T56" fmla="*/ 111 w 202"/>
                <a:gd name="T57" fmla="*/ 21 h 306"/>
                <a:gd name="T58" fmla="*/ 113 w 202"/>
                <a:gd name="T59" fmla="*/ 24 h 306"/>
                <a:gd name="T60" fmla="*/ 116 w 202"/>
                <a:gd name="T61" fmla="*/ 27 h 306"/>
                <a:gd name="T62" fmla="*/ 120 w 202"/>
                <a:gd name="T63" fmla="*/ 31 h 306"/>
                <a:gd name="T64" fmla="*/ 121 w 202"/>
                <a:gd name="T65" fmla="*/ 35 h 306"/>
                <a:gd name="T66" fmla="*/ 124 w 202"/>
                <a:gd name="T67" fmla="*/ 36 h 306"/>
                <a:gd name="T68" fmla="*/ 127 w 202"/>
                <a:gd name="T69" fmla="*/ 41 h 306"/>
                <a:gd name="T70" fmla="*/ 129 w 202"/>
                <a:gd name="T71" fmla="*/ 44 h 306"/>
                <a:gd name="T72" fmla="*/ 134 w 202"/>
                <a:gd name="T73" fmla="*/ 46 h 306"/>
                <a:gd name="T74" fmla="*/ 136 w 202"/>
                <a:gd name="T75" fmla="*/ 50 h 306"/>
                <a:gd name="T76" fmla="*/ 140 w 202"/>
                <a:gd name="T77" fmla="*/ 53 h 306"/>
                <a:gd name="T78" fmla="*/ 142 w 202"/>
                <a:gd name="T79" fmla="*/ 55 h 306"/>
                <a:gd name="T80" fmla="*/ 144 w 202"/>
                <a:gd name="T81" fmla="*/ 59 h 306"/>
                <a:gd name="T82" fmla="*/ 147 w 202"/>
                <a:gd name="T83" fmla="*/ 62 h 306"/>
                <a:gd name="T84" fmla="*/ 148 w 202"/>
                <a:gd name="T85" fmla="*/ 67 h 306"/>
                <a:gd name="T86" fmla="*/ 150 w 202"/>
                <a:gd name="T87" fmla="*/ 73 h 306"/>
                <a:gd name="T88" fmla="*/ 152 w 202"/>
                <a:gd name="T89" fmla="*/ 76 h 306"/>
                <a:gd name="T90" fmla="*/ 156 w 202"/>
                <a:gd name="T91" fmla="*/ 80 h 306"/>
                <a:gd name="T92" fmla="*/ 157 w 202"/>
                <a:gd name="T93" fmla="*/ 84 h 306"/>
                <a:gd name="T94" fmla="*/ 159 w 202"/>
                <a:gd name="T95" fmla="*/ 90 h 306"/>
                <a:gd name="T96" fmla="*/ 160 w 202"/>
                <a:gd name="T97" fmla="*/ 99 h 306"/>
                <a:gd name="T98" fmla="*/ 12 w 202"/>
                <a:gd name="T99" fmla="*/ 305 h 30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02"/>
                <a:gd name="T151" fmla="*/ 0 h 306"/>
                <a:gd name="T152" fmla="*/ 202 w 202"/>
                <a:gd name="T153" fmla="*/ 306 h 30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02" h="306">
                  <a:moveTo>
                    <a:pt x="16" y="305"/>
                  </a:moveTo>
                  <a:lnTo>
                    <a:pt x="0" y="22"/>
                  </a:lnTo>
                  <a:lnTo>
                    <a:pt x="9" y="13"/>
                  </a:lnTo>
                  <a:lnTo>
                    <a:pt x="15" y="14"/>
                  </a:lnTo>
                  <a:lnTo>
                    <a:pt x="21" y="13"/>
                  </a:lnTo>
                  <a:lnTo>
                    <a:pt x="22" y="10"/>
                  </a:lnTo>
                  <a:lnTo>
                    <a:pt x="27" y="11"/>
                  </a:lnTo>
                  <a:lnTo>
                    <a:pt x="31" y="7"/>
                  </a:lnTo>
                  <a:lnTo>
                    <a:pt x="37" y="9"/>
                  </a:lnTo>
                  <a:lnTo>
                    <a:pt x="41" y="6"/>
                  </a:lnTo>
                  <a:lnTo>
                    <a:pt x="46" y="5"/>
                  </a:lnTo>
                  <a:lnTo>
                    <a:pt x="52" y="3"/>
                  </a:lnTo>
                  <a:lnTo>
                    <a:pt x="57" y="4"/>
                  </a:lnTo>
                  <a:lnTo>
                    <a:pt x="62" y="3"/>
                  </a:lnTo>
                  <a:lnTo>
                    <a:pt x="66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3" y="1"/>
                  </a:lnTo>
                  <a:lnTo>
                    <a:pt x="86" y="3"/>
                  </a:lnTo>
                  <a:lnTo>
                    <a:pt x="92" y="4"/>
                  </a:lnTo>
                  <a:lnTo>
                    <a:pt x="98" y="7"/>
                  </a:lnTo>
                  <a:lnTo>
                    <a:pt x="103" y="7"/>
                  </a:lnTo>
                  <a:lnTo>
                    <a:pt x="111" y="10"/>
                  </a:lnTo>
                  <a:lnTo>
                    <a:pt x="115" y="12"/>
                  </a:lnTo>
                  <a:lnTo>
                    <a:pt x="121" y="11"/>
                  </a:lnTo>
                  <a:lnTo>
                    <a:pt x="125" y="16"/>
                  </a:lnTo>
                  <a:lnTo>
                    <a:pt x="131" y="17"/>
                  </a:lnTo>
                  <a:lnTo>
                    <a:pt x="135" y="19"/>
                  </a:lnTo>
                  <a:lnTo>
                    <a:pt x="140" y="21"/>
                  </a:lnTo>
                  <a:lnTo>
                    <a:pt x="142" y="24"/>
                  </a:lnTo>
                  <a:lnTo>
                    <a:pt x="146" y="27"/>
                  </a:lnTo>
                  <a:lnTo>
                    <a:pt x="151" y="31"/>
                  </a:lnTo>
                  <a:lnTo>
                    <a:pt x="153" y="35"/>
                  </a:lnTo>
                  <a:lnTo>
                    <a:pt x="156" y="36"/>
                  </a:lnTo>
                  <a:lnTo>
                    <a:pt x="160" y="41"/>
                  </a:lnTo>
                  <a:lnTo>
                    <a:pt x="163" y="44"/>
                  </a:lnTo>
                  <a:lnTo>
                    <a:pt x="168" y="46"/>
                  </a:lnTo>
                  <a:lnTo>
                    <a:pt x="172" y="50"/>
                  </a:lnTo>
                  <a:lnTo>
                    <a:pt x="176" y="53"/>
                  </a:lnTo>
                  <a:lnTo>
                    <a:pt x="178" y="55"/>
                  </a:lnTo>
                  <a:lnTo>
                    <a:pt x="182" y="59"/>
                  </a:lnTo>
                  <a:lnTo>
                    <a:pt x="185" y="62"/>
                  </a:lnTo>
                  <a:lnTo>
                    <a:pt x="186" y="67"/>
                  </a:lnTo>
                  <a:lnTo>
                    <a:pt x="189" y="73"/>
                  </a:lnTo>
                  <a:lnTo>
                    <a:pt x="192" y="76"/>
                  </a:lnTo>
                  <a:lnTo>
                    <a:pt x="196" y="80"/>
                  </a:lnTo>
                  <a:lnTo>
                    <a:pt x="198" y="84"/>
                  </a:lnTo>
                  <a:lnTo>
                    <a:pt x="200" y="90"/>
                  </a:lnTo>
                  <a:lnTo>
                    <a:pt x="201" y="99"/>
                  </a:lnTo>
                  <a:lnTo>
                    <a:pt x="16" y="305"/>
                  </a:lnTo>
                </a:path>
              </a:pathLst>
            </a:custGeom>
            <a:solidFill>
              <a:schemeClr val="bg1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1537" name="Arc 16"/>
            <p:cNvSpPr>
              <a:spLocks/>
            </p:cNvSpPr>
            <p:nvPr/>
          </p:nvSpPr>
          <p:spPr bwMode="auto">
            <a:xfrm rot="-1380000">
              <a:off x="4011" y="3348"/>
              <a:ext cx="132" cy="149"/>
            </a:xfrm>
            <a:custGeom>
              <a:avLst/>
              <a:gdLst>
                <a:gd name="T0" fmla="*/ 0 w 21745"/>
                <a:gd name="T1" fmla="*/ 0 h 21600"/>
                <a:gd name="T2" fmla="*/ 0 w 21745"/>
                <a:gd name="T3" fmla="*/ 0 h 21600"/>
                <a:gd name="T4" fmla="*/ 0 w 2174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1538" name="Line 17"/>
            <p:cNvSpPr>
              <a:spLocks noChangeShapeType="1"/>
            </p:cNvSpPr>
            <p:nvPr/>
          </p:nvSpPr>
          <p:spPr bwMode="auto">
            <a:xfrm>
              <a:off x="3979" y="3269"/>
              <a:ext cx="20" cy="4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539" name="Oval 18"/>
            <p:cNvSpPr>
              <a:spLocks noChangeArrowheads="1"/>
            </p:cNvSpPr>
            <p:nvPr/>
          </p:nvSpPr>
          <p:spPr bwMode="auto">
            <a:xfrm rot="-3960000">
              <a:off x="4047" y="3351"/>
              <a:ext cx="71" cy="11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1540" name="Line 19"/>
            <p:cNvSpPr>
              <a:spLocks noChangeShapeType="1"/>
            </p:cNvSpPr>
            <p:nvPr/>
          </p:nvSpPr>
          <p:spPr bwMode="auto">
            <a:xfrm flipV="1">
              <a:off x="3999" y="3376"/>
              <a:ext cx="240" cy="3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1515" name="Line 24"/>
          <p:cNvSpPr>
            <a:spLocks noChangeShapeType="1"/>
          </p:cNvSpPr>
          <p:nvPr/>
        </p:nvSpPr>
        <p:spPr bwMode="auto">
          <a:xfrm>
            <a:off x="2819400" y="41148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516" name="Line 25"/>
          <p:cNvSpPr>
            <a:spLocks noChangeShapeType="1"/>
          </p:cNvSpPr>
          <p:nvPr/>
        </p:nvSpPr>
        <p:spPr bwMode="auto">
          <a:xfrm>
            <a:off x="2819400" y="4114800"/>
            <a:ext cx="457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517" name="Line 26"/>
          <p:cNvSpPr>
            <a:spLocks noChangeShapeType="1"/>
          </p:cNvSpPr>
          <p:nvPr/>
        </p:nvSpPr>
        <p:spPr bwMode="auto">
          <a:xfrm>
            <a:off x="2819400" y="4876800"/>
            <a:ext cx="457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518" name="Line 27"/>
          <p:cNvSpPr>
            <a:spLocks noChangeShapeType="1"/>
          </p:cNvSpPr>
          <p:nvPr/>
        </p:nvSpPr>
        <p:spPr bwMode="auto">
          <a:xfrm>
            <a:off x="3276600" y="44958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 rot="-5400000">
            <a:off x="6667500" y="4533900"/>
            <a:ext cx="457200" cy="1143000"/>
            <a:chOff x="4416" y="2592"/>
            <a:chExt cx="288" cy="720"/>
          </a:xfrm>
        </p:grpSpPr>
        <p:sp>
          <p:nvSpPr>
            <p:cNvPr id="21532" name="Line 34"/>
            <p:cNvSpPr>
              <a:spLocks noChangeShapeType="1"/>
            </p:cNvSpPr>
            <p:nvPr/>
          </p:nvSpPr>
          <p:spPr bwMode="auto">
            <a:xfrm>
              <a:off x="4416" y="2592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533" name="Line 35"/>
            <p:cNvSpPr>
              <a:spLocks noChangeShapeType="1"/>
            </p:cNvSpPr>
            <p:nvPr/>
          </p:nvSpPr>
          <p:spPr bwMode="auto">
            <a:xfrm>
              <a:off x="4416" y="2592"/>
              <a:ext cx="288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534" name="Line 36"/>
            <p:cNvSpPr>
              <a:spLocks noChangeShapeType="1"/>
            </p:cNvSpPr>
            <p:nvPr/>
          </p:nvSpPr>
          <p:spPr bwMode="auto">
            <a:xfrm>
              <a:off x="4416" y="3072"/>
              <a:ext cx="288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535" name="Line 37"/>
            <p:cNvSpPr>
              <a:spLocks noChangeShapeType="1"/>
            </p:cNvSpPr>
            <p:nvPr/>
          </p:nvSpPr>
          <p:spPr bwMode="auto">
            <a:xfrm>
              <a:off x="4704" y="2832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1520" name="Text Box 39"/>
          <p:cNvSpPr txBox="1">
            <a:spLocks noChangeArrowheads="1"/>
          </p:cNvSpPr>
          <p:nvPr/>
        </p:nvSpPr>
        <p:spPr bwMode="auto">
          <a:xfrm>
            <a:off x="1295400" y="5334000"/>
            <a:ext cx="2413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image plane in front</a:t>
            </a:r>
          </a:p>
        </p:txBody>
      </p:sp>
      <p:sp>
        <p:nvSpPr>
          <p:cNvPr id="21521" name="Text Box 40"/>
          <p:cNvSpPr txBox="1">
            <a:spLocks noChangeArrowheads="1"/>
          </p:cNvSpPr>
          <p:nvPr/>
        </p:nvSpPr>
        <p:spPr bwMode="auto">
          <a:xfrm>
            <a:off x="5638800" y="5334000"/>
            <a:ext cx="2303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image plane below</a:t>
            </a:r>
          </a:p>
        </p:txBody>
      </p:sp>
      <p:sp>
        <p:nvSpPr>
          <p:cNvPr id="23570" name="Line 41"/>
          <p:cNvSpPr>
            <a:spLocks noChangeShapeType="1"/>
          </p:cNvSpPr>
          <p:nvPr/>
        </p:nvSpPr>
        <p:spPr bwMode="auto">
          <a:xfrm>
            <a:off x="4267200" y="24384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3892550" y="4038600"/>
            <a:ext cx="1517650" cy="2474913"/>
            <a:chOff x="2452" y="2544"/>
            <a:chExt cx="956" cy="1559"/>
          </a:xfrm>
        </p:grpSpPr>
        <p:sp>
          <p:nvSpPr>
            <p:cNvPr id="21530" name="Text Box 43"/>
            <p:cNvSpPr txBox="1">
              <a:spLocks noChangeArrowheads="1"/>
            </p:cNvSpPr>
            <p:nvPr/>
          </p:nvSpPr>
          <p:spPr bwMode="auto">
            <a:xfrm>
              <a:off x="2452" y="3583"/>
              <a:ext cx="940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black area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where no pixel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maps to</a:t>
              </a:r>
            </a:p>
          </p:txBody>
        </p:sp>
        <p:sp>
          <p:nvSpPr>
            <p:cNvPr id="21531" name="Line 44"/>
            <p:cNvSpPr>
              <a:spLocks noChangeShapeType="1"/>
            </p:cNvSpPr>
            <p:nvPr/>
          </p:nvSpPr>
          <p:spPr bwMode="auto">
            <a:xfrm flipV="1">
              <a:off x="3120" y="2544"/>
              <a:ext cx="288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2"/>
          <p:cNvGrpSpPr>
            <a:grpSpLocks/>
          </p:cNvGrpSpPr>
          <p:nvPr/>
        </p:nvGrpSpPr>
        <p:grpSpPr bwMode="auto">
          <a:xfrm>
            <a:off x="4114800" y="3810000"/>
            <a:ext cx="4267200" cy="2895600"/>
            <a:chOff x="2640" y="2304"/>
            <a:chExt cx="2688" cy="1824"/>
          </a:xfrm>
        </p:grpSpPr>
        <p:graphicFrame>
          <p:nvGraphicFramePr>
            <p:cNvPr id="21508" name="Object 4"/>
            <p:cNvGraphicFramePr>
              <a:graphicFrameLocks noChangeAspect="1"/>
            </p:cNvGraphicFramePr>
            <p:nvPr/>
          </p:nvGraphicFramePr>
          <p:xfrm>
            <a:off x="3576" y="2304"/>
            <a:ext cx="1752" cy="18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58" name="Photo Editor Photo" r:id="rId8" imgW="5125165" imgH="5191850" progId="">
                    <p:embed/>
                  </p:oleObj>
                </mc:Choice>
                <mc:Fallback>
                  <p:oleObj name="Photo Editor Photo" r:id="rId8" imgW="5125165" imgH="5191850" progId="">
                    <p:embed/>
                    <p:pic>
                      <p:nvPicPr>
                        <p:cNvPr id="0" name="Picture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194" t="2563"/>
                        <a:stretch>
                          <a:fillRect/>
                        </a:stretch>
                      </p:blipFill>
                      <p:spPr bwMode="auto">
                        <a:xfrm>
                          <a:off x="3576" y="2304"/>
                          <a:ext cx="1752" cy="18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28" name="Line 50"/>
            <p:cNvSpPr>
              <a:spLocks noChangeShapeType="1"/>
            </p:cNvSpPr>
            <p:nvPr/>
          </p:nvSpPr>
          <p:spPr bwMode="auto">
            <a:xfrm>
              <a:off x="2640" y="2304"/>
              <a:ext cx="480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529" name="Line 51"/>
            <p:cNvSpPr>
              <a:spLocks noChangeShapeType="1"/>
            </p:cNvSpPr>
            <p:nvPr/>
          </p:nvSpPr>
          <p:spPr bwMode="auto">
            <a:xfrm>
              <a:off x="3264" y="3648"/>
              <a:ext cx="182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1527" name="TextBox 40"/>
          <p:cNvSpPr txBox="1">
            <a:spLocks noChangeArrowheads="1"/>
          </p:cNvSpPr>
          <p:nvPr/>
        </p:nvSpPr>
        <p:spPr bwMode="auto">
          <a:xfrm>
            <a:off x="7602538" y="6621463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Steve Seitz</a:t>
            </a: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>
          <a:xfrm>
            <a:off x="7162800" y="6248400"/>
            <a:ext cx="1905000" cy="4572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8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 rectification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1428750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5" name="Photo Editor Photo" r:id="rId4" imgW="5106113" imgH="5172797" progId="">
                  <p:embed/>
                </p:oleObj>
              </mc:Choice>
              <mc:Fallback>
                <p:oleObj name="Photo Editor Photo" r:id="rId4" imgW="5106113" imgH="5172797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4629150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6" name="Photo Editor Photo" r:id="rId6" imgW="5106113" imgH="5172797" progId="">
                  <p:embed/>
                </p:oleObj>
              </mc:Choice>
              <mc:Fallback>
                <p:oleObj name="Photo Editor Photo" r:id="rId6" imgW="5106113" imgH="5172797" progId="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9150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1985963" y="3895725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5" name="Oval 7"/>
          <p:cNvSpPr>
            <a:spLocks noChangeArrowheads="1"/>
          </p:cNvSpPr>
          <p:nvPr/>
        </p:nvSpPr>
        <p:spPr bwMode="auto">
          <a:xfrm>
            <a:off x="2887663" y="3527425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2046288" y="35702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7" name="Oval 9"/>
          <p:cNvSpPr>
            <a:spLocks noChangeArrowheads="1"/>
          </p:cNvSpPr>
          <p:nvPr/>
        </p:nvSpPr>
        <p:spPr bwMode="auto">
          <a:xfrm>
            <a:off x="3028950" y="3819525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8" name="Oval 10"/>
          <p:cNvSpPr>
            <a:spLocks noChangeArrowheads="1"/>
          </p:cNvSpPr>
          <p:nvPr/>
        </p:nvSpPr>
        <p:spPr bwMode="auto">
          <a:xfrm>
            <a:off x="5638800" y="3917950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9" name="Oval 11"/>
          <p:cNvSpPr>
            <a:spLocks noChangeArrowheads="1"/>
          </p:cNvSpPr>
          <p:nvPr/>
        </p:nvSpPr>
        <p:spPr bwMode="auto">
          <a:xfrm>
            <a:off x="6596063" y="3213100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40" name="Oval 12"/>
          <p:cNvSpPr>
            <a:spLocks noChangeArrowheads="1"/>
          </p:cNvSpPr>
          <p:nvPr/>
        </p:nvSpPr>
        <p:spPr bwMode="auto">
          <a:xfrm>
            <a:off x="5648325" y="32131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41" name="Oval 13"/>
          <p:cNvSpPr>
            <a:spLocks noChangeArrowheads="1"/>
          </p:cNvSpPr>
          <p:nvPr/>
        </p:nvSpPr>
        <p:spPr bwMode="auto">
          <a:xfrm>
            <a:off x="6600825" y="3917950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685800" y="4114800"/>
            <a:ext cx="7772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2543" name="Text Box 15"/>
          <p:cNvSpPr txBox="1">
            <a:spLocks noChangeArrowheads="1"/>
          </p:cNvSpPr>
          <p:nvPr/>
        </p:nvSpPr>
        <p:spPr bwMode="auto">
          <a:xfrm>
            <a:off x="2079625" y="3336925"/>
            <a:ext cx="339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22544" name="Text Box 16"/>
          <p:cNvSpPr txBox="1">
            <a:spLocks noChangeArrowheads="1"/>
          </p:cNvSpPr>
          <p:nvPr/>
        </p:nvSpPr>
        <p:spPr bwMode="auto">
          <a:xfrm>
            <a:off x="5675313" y="3124200"/>
            <a:ext cx="409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FF0000"/>
                </a:solidFill>
              </a:rPr>
              <a:t>p’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550223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9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1750"/>
            <a:ext cx="8458200" cy="658813"/>
          </a:xfrm>
        </p:spPr>
        <p:txBody>
          <a:bodyPr/>
          <a:lstStyle/>
          <a:p>
            <a:r>
              <a:rPr lang="en-US" sz="3000" smtClean="0"/>
              <a:t>Analysing patterns and shapes</a:t>
            </a:r>
          </a:p>
        </p:txBody>
      </p:sp>
      <p:graphicFrame>
        <p:nvGraphicFramePr>
          <p:cNvPr id="745475" name="Object 2"/>
          <p:cNvGraphicFramePr>
            <a:graphicFrameLocks noChangeAspect="1"/>
          </p:cNvGraphicFramePr>
          <p:nvPr/>
        </p:nvGraphicFramePr>
        <p:xfrm>
          <a:off x="6808788" y="1066800"/>
          <a:ext cx="1685925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04" name="Photo Editor Photo" r:id="rId4" imgW="2819794" imgH="8152381" progId="">
                  <p:embed/>
                </p:oleObj>
              </mc:Choice>
              <mc:Fallback>
                <p:oleObj name="Photo Editor Photo" r:id="rId4" imgW="2819794" imgH="8152381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8788" y="1066800"/>
                        <a:ext cx="1685925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3"/>
          <p:cNvGraphicFramePr>
            <a:graphicFrameLocks noChangeAspect="1"/>
          </p:cNvGraphicFramePr>
          <p:nvPr/>
        </p:nvGraphicFramePr>
        <p:xfrm>
          <a:off x="381000" y="1219200"/>
          <a:ext cx="484505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05" name="Photo Editor Photo" r:id="rId6" imgW="8059275" imgH="5723810" progId="">
                  <p:embed/>
                </p:oleObj>
              </mc:Choice>
              <mc:Fallback>
                <p:oleObj name="Photo Editor Photo" r:id="rId6" imgW="8059275" imgH="5723810" progId="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219200"/>
                        <a:ext cx="4845050" cy="344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5477" name="Object 4"/>
          <p:cNvGraphicFramePr>
            <a:graphicFrameLocks noChangeAspect="1"/>
          </p:cNvGraphicFramePr>
          <p:nvPr/>
        </p:nvGraphicFramePr>
        <p:xfrm>
          <a:off x="152400" y="4800600"/>
          <a:ext cx="640873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06" name="Photo Editor Photo" r:id="rId8" imgW="3809524" imgH="581106" progId="">
                  <p:embed/>
                </p:oleObj>
              </mc:Choice>
              <mc:Fallback>
                <p:oleObj name="Photo Editor Photo" r:id="rId8" imgW="3809524" imgH="581106" progId="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800600"/>
                        <a:ext cx="6408738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54050" y="1066800"/>
            <a:ext cx="6127750" cy="4800600"/>
            <a:chOff x="412" y="624"/>
            <a:chExt cx="3860" cy="3024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412" y="624"/>
              <a:ext cx="3860" cy="3024"/>
              <a:chOff x="412" y="624"/>
              <a:chExt cx="3860" cy="3024"/>
            </a:xfrm>
          </p:grpSpPr>
          <p:sp>
            <p:nvSpPr>
              <p:cNvPr id="23565" name="Line 8"/>
              <p:cNvSpPr>
                <a:spLocks noChangeShapeType="1"/>
              </p:cNvSpPr>
              <p:nvPr/>
            </p:nvSpPr>
            <p:spPr bwMode="auto">
              <a:xfrm flipV="1">
                <a:off x="1296" y="624"/>
                <a:ext cx="2976" cy="1824"/>
              </a:xfrm>
              <a:prstGeom prst="line">
                <a:avLst/>
              </a:prstGeom>
              <a:noFill/>
              <a:ln w="57150" cap="rnd">
                <a:solidFill>
                  <a:srgbClr val="FFFF00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566" name="Line 9"/>
              <p:cNvSpPr>
                <a:spLocks noChangeShapeType="1"/>
              </p:cNvSpPr>
              <p:nvPr/>
            </p:nvSpPr>
            <p:spPr bwMode="auto">
              <a:xfrm>
                <a:off x="1104" y="2640"/>
                <a:ext cx="3168" cy="1008"/>
              </a:xfrm>
              <a:prstGeom prst="line">
                <a:avLst/>
              </a:prstGeom>
              <a:noFill/>
              <a:ln w="57150" cap="rnd">
                <a:solidFill>
                  <a:srgbClr val="FFFF00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567" name="Freeform 10"/>
              <p:cNvSpPr>
                <a:spLocks/>
              </p:cNvSpPr>
              <p:nvPr/>
            </p:nvSpPr>
            <p:spPr bwMode="auto">
              <a:xfrm>
                <a:off x="412" y="2457"/>
                <a:ext cx="1434" cy="161"/>
              </a:xfrm>
              <a:custGeom>
                <a:avLst/>
                <a:gdLst>
                  <a:gd name="T0" fmla="*/ 0 w 1434"/>
                  <a:gd name="T1" fmla="*/ 141 h 161"/>
                  <a:gd name="T2" fmla="*/ 1434 w 1434"/>
                  <a:gd name="T3" fmla="*/ 161 h 161"/>
                  <a:gd name="T4" fmla="*/ 1394 w 1434"/>
                  <a:gd name="T5" fmla="*/ 0 h 161"/>
                  <a:gd name="T6" fmla="*/ 644 w 1434"/>
                  <a:gd name="T7" fmla="*/ 0 h 161"/>
                  <a:gd name="T8" fmla="*/ 0 w 1434"/>
                  <a:gd name="T9" fmla="*/ 141 h 1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34"/>
                  <a:gd name="T16" fmla="*/ 0 h 161"/>
                  <a:gd name="T17" fmla="*/ 1434 w 1434"/>
                  <a:gd name="T18" fmla="*/ 161 h 1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34" h="161">
                    <a:moveTo>
                      <a:pt x="0" y="141"/>
                    </a:moveTo>
                    <a:lnTo>
                      <a:pt x="1434" y="161"/>
                    </a:lnTo>
                    <a:lnTo>
                      <a:pt x="1394" y="0"/>
                    </a:lnTo>
                    <a:lnTo>
                      <a:pt x="644" y="0"/>
                    </a:lnTo>
                    <a:lnTo>
                      <a:pt x="0" y="141"/>
                    </a:lnTo>
                    <a:close/>
                  </a:path>
                </a:pathLst>
              </a:custGeom>
              <a:noFill/>
              <a:ln w="508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3564" name="Text Box 11"/>
            <p:cNvSpPr txBox="1">
              <a:spLocks noChangeArrowheads="1"/>
            </p:cNvSpPr>
            <p:nvPr/>
          </p:nvSpPr>
          <p:spPr bwMode="auto">
            <a:xfrm rot="-1900767">
              <a:off x="1896" y="1584"/>
              <a:ext cx="2088" cy="44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>
                  <a:solidFill>
                    <a:srgbClr val="FF3300"/>
                  </a:solidFill>
                </a:rPr>
                <a:t>Homography</a:t>
              </a:r>
            </a:p>
          </p:txBody>
        </p:sp>
      </p:grpSp>
      <p:sp>
        <p:nvSpPr>
          <p:cNvPr id="745484" name="Text Box 12"/>
          <p:cNvSpPr txBox="1">
            <a:spLocks noChangeArrowheads="1"/>
          </p:cNvSpPr>
          <p:nvPr/>
        </p:nvSpPr>
        <p:spPr bwMode="auto">
          <a:xfrm>
            <a:off x="6629400" y="6111875"/>
            <a:ext cx="2286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Automatically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rectified floor</a:t>
            </a:r>
          </a:p>
        </p:txBody>
      </p:sp>
      <p:sp>
        <p:nvSpPr>
          <p:cNvPr id="745485" name="Text Box 13"/>
          <p:cNvSpPr txBox="1">
            <a:spLocks noChangeArrowheads="1"/>
          </p:cNvSpPr>
          <p:nvPr/>
        </p:nvSpPr>
        <p:spPr bwMode="auto">
          <a:xfrm>
            <a:off x="1447800" y="58674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The floor (enlarged)</a:t>
            </a:r>
          </a:p>
        </p:txBody>
      </p:sp>
      <p:sp>
        <p:nvSpPr>
          <p:cNvPr id="23561" name="Text Box 14"/>
          <p:cNvSpPr txBox="1">
            <a:spLocks noChangeArrowheads="1"/>
          </p:cNvSpPr>
          <p:nvPr/>
        </p:nvSpPr>
        <p:spPr bwMode="auto">
          <a:xfrm>
            <a:off x="76200" y="817563"/>
            <a:ext cx="6340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CC00"/>
                </a:solidFill>
              </a:rPr>
              <a:t>What is the shape of the b/w floor pattern?</a:t>
            </a:r>
          </a:p>
        </p:txBody>
      </p:sp>
      <p:sp>
        <p:nvSpPr>
          <p:cNvPr id="23562" name="Text Box 15"/>
          <p:cNvSpPr txBox="1">
            <a:spLocks noChangeArrowheads="1"/>
          </p:cNvSpPr>
          <p:nvPr/>
        </p:nvSpPr>
        <p:spPr bwMode="auto">
          <a:xfrm>
            <a:off x="152400" y="6491288"/>
            <a:ext cx="2897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</a:rPr>
              <a:t>Slide 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from Antonio </a:t>
            </a:r>
            <a:r>
              <a:rPr lang="en-US" dirty="0" err="1">
                <a:solidFill>
                  <a:srgbClr val="000000"/>
                </a:solidFill>
                <a:latin typeface="Times New Roman" pitchFamily="18" charset="0"/>
              </a:rPr>
              <a:t>Criminisi</a:t>
            </a:r>
            <a:endParaRPr lang="ru-RU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7162800" y="6477000"/>
            <a:ext cx="1905000" cy="4572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82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4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5484" grpId="0"/>
      <p:bldP spid="74548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Object 2"/>
          <p:cNvGraphicFramePr>
            <a:graphicFrameLocks noGrp="1" noChangeAspect="1"/>
          </p:cNvGraphicFramePr>
          <p:nvPr>
            <p:ph sz="half" idx="1"/>
          </p:nvPr>
        </p:nvGraphicFramePr>
        <p:xfrm>
          <a:off x="1779588" y="838200"/>
          <a:ext cx="2030412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18" name="Photo Editor Photo" r:id="rId3" imgW="2819794" imgH="8152381" progId="">
                  <p:embed/>
                </p:oleObj>
              </mc:Choice>
              <mc:Fallback>
                <p:oleObj name="Photo Editor Photo" r:id="rId3" imgW="2819794" imgH="8152381" progId="">
                  <p:embed/>
                  <p:pic>
                    <p:nvPicPr>
                      <p:cNvPr id="0" name="Picture 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9588" y="838200"/>
                        <a:ext cx="2030412" cy="586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4191000" y="4648200"/>
            <a:ext cx="4724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From Martin Kemp </a:t>
            </a:r>
            <a:r>
              <a:rPr lang="en-US" sz="2000" b="1" i="1">
                <a:solidFill>
                  <a:srgbClr val="000000"/>
                </a:solidFill>
              </a:rPr>
              <a:t>The Science of Art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i="1">
                <a:solidFill>
                  <a:srgbClr val="000000"/>
                </a:solidFill>
              </a:rPr>
              <a:t>        (manual reconstruction)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 rot="-5400000">
            <a:off x="103981" y="3401219"/>
            <a:ext cx="2932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Automatic rectification</a:t>
            </a:r>
            <a:endParaRPr lang="en-US" sz="2000" b="1" i="1">
              <a:solidFill>
                <a:srgbClr val="000000"/>
              </a:solidFill>
            </a:endParaRPr>
          </a:p>
        </p:txBody>
      </p:sp>
      <p:pic>
        <p:nvPicPr>
          <p:cNvPr id="24581" name="Picture 5" descr="a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4498975" y="1143000"/>
            <a:ext cx="4035425" cy="3429000"/>
          </a:xfrm>
          <a:noFill/>
        </p:spPr>
      </p:pic>
      <p:sp>
        <p:nvSpPr>
          <p:cNvPr id="24582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35013"/>
          </a:xfrm>
          <a:noFill/>
        </p:spPr>
        <p:txBody>
          <a:bodyPr/>
          <a:lstStyle/>
          <a:p>
            <a:r>
              <a:rPr lang="en-US" sz="3000" smtClean="0"/>
              <a:t>Analysing patterns and shapes</a:t>
            </a:r>
          </a:p>
        </p:txBody>
      </p:sp>
      <p:sp>
        <p:nvSpPr>
          <p:cNvPr id="24583" name="Text Box 8"/>
          <p:cNvSpPr txBox="1">
            <a:spLocks noChangeArrowheads="1"/>
          </p:cNvSpPr>
          <p:nvPr/>
        </p:nvSpPr>
        <p:spPr bwMode="auto">
          <a:xfrm>
            <a:off x="152400" y="6491288"/>
            <a:ext cx="2897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</a:rPr>
              <a:t>Slide from 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Antonio </a:t>
            </a:r>
            <a:r>
              <a:rPr lang="en-US" dirty="0" err="1" smtClean="0">
                <a:solidFill>
                  <a:srgbClr val="000000"/>
                </a:solidFill>
                <a:latin typeface="Times New Roman" pitchFamily="18" charset="0"/>
              </a:rPr>
              <a:t>Criminisi</a:t>
            </a:r>
            <a:endParaRPr lang="ru-RU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78BEF7-F514-46A2-B6ED-A610827ABA8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7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123825" y="1752600"/>
          <a:ext cx="4448175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7" name="Photo Editor Photo" r:id="rId3" imgW="4447619" imgH="4285714" progId="">
                  <p:embed/>
                </p:oleObj>
              </mc:Choice>
              <mc:Fallback>
                <p:oleObj name="Photo Editor Photo" r:id="rId3" imgW="4447619" imgH="4285714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" y="1752600"/>
                        <a:ext cx="4448175" cy="428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4724400" y="3048000"/>
          <a:ext cx="44196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8" name="Photo Editor Photo" r:id="rId5" imgW="7811590" imgH="3390476" progId="">
                  <p:embed/>
                </p:oleObj>
              </mc:Choice>
              <mc:Fallback>
                <p:oleObj name="Photo Editor Photo" r:id="rId5" imgW="7811590" imgH="3390476" progId="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048000"/>
                        <a:ext cx="4419600" cy="191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5118100" y="5611813"/>
            <a:ext cx="37480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latin typeface="Tahoma" pitchFamily="34" charset="0"/>
              </a:rPr>
              <a:t>Automatically rectified floor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328613" y="6145213"/>
            <a:ext cx="43703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i="1">
                <a:solidFill>
                  <a:srgbClr val="000000"/>
                </a:solidFill>
                <a:latin typeface="Tahoma" pitchFamily="34" charset="0"/>
              </a:rPr>
              <a:t>St. Lucy Altarpiece,</a:t>
            </a:r>
            <a:r>
              <a:rPr lang="en-US" sz="2000" b="1">
                <a:solidFill>
                  <a:srgbClr val="000000"/>
                </a:solidFill>
                <a:latin typeface="Tahoma" pitchFamily="34" charset="0"/>
              </a:rPr>
              <a:t> D. Veneziano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Analysing patterns and shapes</a:t>
            </a:r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4916488" y="1828800"/>
            <a:ext cx="4041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CC00"/>
                </a:solidFill>
              </a:rPr>
              <a:t>What is the (complicated)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CC00"/>
                </a:solidFill>
              </a:rPr>
              <a:t>shape of the floor pattern?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152400" y="6491288"/>
            <a:ext cx="2076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Slide from Criminisi</a:t>
            </a:r>
            <a:endParaRPr lang="ru-RU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CB89CE-55E9-419A-A2EF-4349E5080B9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7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/>
          <p:cNvGraphicFramePr>
            <a:graphicFrameLocks noGrp="1" noChangeAspect="1"/>
          </p:cNvGraphicFramePr>
          <p:nvPr>
            <p:ph sz="half" idx="1"/>
          </p:nvPr>
        </p:nvGraphicFramePr>
        <p:xfrm>
          <a:off x="684213" y="1524000"/>
          <a:ext cx="5792787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6" name="Photo Editor Photo" r:id="rId3" imgW="7811590" imgH="3390476" progId="">
                  <p:embed/>
                </p:oleObj>
              </mc:Choice>
              <mc:Fallback>
                <p:oleObj name="Photo Editor Photo" r:id="rId3" imgW="7811590" imgH="3390476" progId="">
                  <p:embed/>
                  <p:pic>
                    <p:nvPicPr>
                      <p:cNvPr id="0" name="Picture 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524000"/>
                        <a:ext cx="5792787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27" name="Picture 3" descr="ven_floorwarpmanual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685800" y="4267200"/>
            <a:ext cx="3348038" cy="2273300"/>
          </a:xfrm>
          <a:noFill/>
        </p:spPr>
      </p:pic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4114800" y="5105400"/>
            <a:ext cx="47942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From Martin Kemp, </a:t>
            </a:r>
            <a:r>
              <a:rPr lang="en-US" sz="2000" b="1" i="1">
                <a:solidFill>
                  <a:srgbClr val="000000"/>
                </a:solidFill>
              </a:rPr>
              <a:t>The Science of Art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i="1">
                <a:solidFill>
                  <a:srgbClr val="000000"/>
                </a:solidFill>
              </a:rPr>
              <a:t>        (manual reconstruction)</a:t>
            </a: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6837363" y="2438400"/>
            <a:ext cx="16208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Automatic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rectification</a:t>
            </a:r>
            <a:endParaRPr lang="en-US" sz="2000" b="1" i="1">
              <a:solidFill>
                <a:srgbClr val="000000"/>
              </a:solidFill>
            </a:endParaRP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Analysing patterns and shapes</a:t>
            </a:r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152400" y="6491288"/>
            <a:ext cx="2076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Slide from Criminisi</a:t>
            </a:r>
            <a:endParaRPr lang="ru-RU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78BEF7-F514-46A2-B6ED-A610827ABA8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2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1143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Motivation for feature-based alignment:</a:t>
            </a:r>
            <a:br>
              <a:rPr lang="en-US" sz="3600" dirty="0" smtClean="0"/>
            </a:br>
            <a:r>
              <a:rPr lang="en-US" sz="3600" dirty="0" smtClean="0"/>
              <a:t>Recognition 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738188" y="2078038"/>
          <a:ext cx="25654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" name="CorelPhotoPaint.Image.8" r:id="rId3" imgW="3796825" imgH="4507937" progId="">
                  <p:embed/>
                </p:oleObj>
              </mc:Choice>
              <mc:Fallback>
                <p:oleObj name="CorelPhotoPaint.Image.8" r:id="rId3" imgW="3796825" imgH="4507937" progId="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2078038"/>
                        <a:ext cx="2565400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24"/>
          <p:cNvPicPr>
            <a:picLocks noChangeAspect="1" noChangeArrowheads="1"/>
          </p:cNvPicPr>
          <p:nvPr/>
        </p:nvPicPr>
        <p:blipFill>
          <a:blip r:embed="rId5"/>
          <a:srcRect l="13637" t="24706" r="12122" b="11978"/>
          <a:stretch>
            <a:fillRect/>
          </a:stretch>
        </p:blipFill>
        <p:spPr bwMode="auto">
          <a:xfrm>
            <a:off x="3914775" y="2114550"/>
            <a:ext cx="4003675" cy="30226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6680200" y="6519863"/>
            <a:ext cx="24638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Figures from David Lowe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73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Julian </a:t>
            </a:r>
            <a:r>
              <a:rPr lang="en-US" altLang="en-US" dirty="0" err="1" smtClean="0"/>
              <a:t>Beever</a:t>
            </a:r>
            <a:r>
              <a:rPr lang="en-US" altLang="en-US" dirty="0" smtClean="0"/>
              <a:t>: Manual </a:t>
            </a:r>
            <a:r>
              <a:rPr lang="en-US" altLang="en-US" dirty="0" err="1" smtClean="0"/>
              <a:t>Homographies</a:t>
            </a:r>
            <a:endParaRPr lang="ru-RU" altLang="en-US" dirty="0" smtClean="0"/>
          </a:p>
        </p:txBody>
      </p:sp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1828800" y="6400800"/>
            <a:ext cx="5121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ru-RU" altLang="en-US">
                <a:hlinkClick r:id="rId2"/>
              </a:rPr>
              <a:t>http://users.skynet.be/J.Beever/pave.htm</a:t>
            </a:r>
            <a:endParaRPr lang="ru-RU" altLang="en-US"/>
          </a:p>
        </p:txBody>
      </p:sp>
      <p:pic>
        <p:nvPicPr>
          <p:cNvPr id="8090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89000"/>
            <a:ext cx="40386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95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895350"/>
            <a:ext cx="35814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957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08400"/>
            <a:ext cx="40386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95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708400"/>
            <a:ext cx="40386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5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camera center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33400"/>
          </a:xfrm>
        </p:spPr>
        <p:txBody>
          <a:bodyPr/>
          <a:lstStyle/>
          <a:p>
            <a:r>
              <a:rPr lang="en-US" dirty="0" smtClean="0"/>
              <a:t>Does it still work?</a:t>
            </a:r>
          </a:p>
        </p:txBody>
      </p:sp>
      <p:sp>
        <p:nvSpPr>
          <p:cNvPr id="87044" name="Line 4"/>
          <p:cNvSpPr>
            <a:spLocks noChangeShapeType="1"/>
          </p:cNvSpPr>
          <p:nvPr/>
        </p:nvSpPr>
        <p:spPr bwMode="auto">
          <a:xfrm flipV="1">
            <a:off x="3732213" y="2024063"/>
            <a:ext cx="2849562" cy="800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047" name="Line 7"/>
          <p:cNvSpPr>
            <a:spLocks noChangeShapeType="1"/>
          </p:cNvSpPr>
          <p:nvPr/>
        </p:nvSpPr>
        <p:spPr bwMode="auto">
          <a:xfrm>
            <a:off x="3532188" y="2947988"/>
            <a:ext cx="3430587" cy="4587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049" name="Line 9"/>
          <p:cNvSpPr>
            <a:spLocks noChangeShapeType="1"/>
          </p:cNvSpPr>
          <p:nvPr/>
        </p:nvSpPr>
        <p:spPr bwMode="auto">
          <a:xfrm>
            <a:off x="3738563" y="3041650"/>
            <a:ext cx="3729037" cy="1530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050" name="Line 10"/>
          <p:cNvSpPr>
            <a:spLocks noChangeShapeType="1"/>
          </p:cNvSpPr>
          <p:nvPr/>
        </p:nvSpPr>
        <p:spPr bwMode="auto">
          <a:xfrm flipV="1">
            <a:off x="3546475" y="1524000"/>
            <a:ext cx="1879600" cy="1270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051" name="Line 11"/>
          <p:cNvSpPr>
            <a:spLocks noChangeShapeType="1"/>
          </p:cNvSpPr>
          <p:nvPr/>
        </p:nvSpPr>
        <p:spPr bwMode="auto">
          <a:xfrm>
            <a:off x="3505200" y="3048000"/>
            <a:ext cx="2030413" cy="20748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053" name="Oval 13"/>
          <p:cNvSpPr>
            <a:spLocks noChangeArrowheads="1"/>
          </p:cNvSpPr>
          <p:nvPr/>
        </p:nvSpPr>
        <p:spPr bwMode="auto">
          <a:xfrm>
            <a:off x="3325813" y="2787650"/>
            <a:ext cx="228600" cy="2286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7054" name="Line 29"/>
          <p:cNvSpPr>
            <a:spLocks noChangeShapeType="1"/>
          </p:cNvSpPr>
          <p:nvPr/>
        </p:nvSpPr>
        <p:spPr bwMode="auto">
          <a:xfrm flipV="1">
            <a:off x="3732213" y="3429000"/>
            <a:ext cx="3582987" cy="13763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057" name="Line 32"/>
          <p:cNvSpPr>
            <a:spLocks noChangeShapeType="1"/>
          </p:cNvSpPr>
          <p:nvPr/>
        </p:nvSpPr>
        <p:spPr bwMode="auto">
          <a:xfrm>
            <a:off x="3532188" y="4929188"/>
            <a:ext cx="3430587" cy="4587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059" name="Line 34"/>
          <p:cNvSpPr>
            <a:spLocks noChangeShapeType="1"/>
          </p:cNvSpPr>
          <p:nvPr/>
        </p:nvSpPr>
        <p:spPr bwMode="auto">
          <a:xfrm>
            <a:off x="3738563" y="5022850"/>
            <a:ext cx="2955925" cy="1060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060" name="Line 35"/>
          <p:cNvSpPr>
            <a:spLocks noChangeShapeType="1"/>
          </p:cNvSpPr>
          <p:nvPr/>
        </p:nvSpPr>
        <p:spPr bwMode="auto">
          <a:xfrm flipV="1">
            <a:off x="3546475" y="3505200"/>
            <a:ext cx="1879600" cy="1270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061" name="Line 36"/>
          <p:cNvSpPr>
            <a:spLocks noChangeShapeType="1"/>
          </p:cNvSpPr>
          <p:nvPr/>
        </p:nvSpPr>
        <p:spPr bwMode="auto">
          <a:xfrm>
            <a:off x="3524250" y="5011738"/>
            <a:ext cx="2030413" cy="20748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063" name="Oval 38"/>
          <p:cNvSpPr>
            <a:spLocks noChangeArrowheads="1"/>
          </p:cNvSpPr>
          <p:nvPr/>
        </p:nvSpPr>
        <p:spPr bwMode="auto">
          <a:xfrm>
            <a:off x="3325813" y="4768850"/>
            <a:ext cx="228600" cy="2286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7064" name="Freeform 55"/>
          <p:cNvSpPr>
            <a:spLocks/>
          </p:cNvSpPr>
          <p:nvPr/>
        </p:nvSpPr>
        <p:spPr bwMode="auto">
          <a:xfrm>
            <a:off x="6731000" y="1143000"/>
            <a:ext cx="1498600" cy="5626100"/>
          </a:xfrm>
          <a:custGeom>
            <a:avLst/>
            <a:gdLst>
              <a:gd name="T0" fmla="*/ 1149191350 w 944"/>
              <a:gd name="T1" fmla="*/ 0 h 3544"/>
              <a:gd name="T2" fmla="*/ 302418771 w 944"/>
              <a:gd name="T3" fmla="*/ 967740130 h 3544"/>
              <a:gd name="T4" fmla="*/ 1149191350 w 944"/>
              <a:gd name="T5" fmla="*/ 2056447727 h 3544"/>
              <a:gd name="T6" fmla="*/ 181451253 w 944"/>
              <a:gd name="T7" fmla="*/ 2147483647 h 3544"/>
              <a:gd name="T8" fmla="*/ 2147483647 w 944"/>
              <a:gd name="T9" fmla="*/ 2147483647 h 3544"/>
              <a:gd name="T10" fmla="*/ 1028223881 w 944"/>
              <a:gd name="T11" fmla="*/ 2147483647 h 3544"/>
              <a:gd name="T12" fmla="*/ 1754029090 w 944"/>
              <a:gd name="T13" fmla="*/ 2147483647 h 3544"/>
              <a:gd name="T14" fmla="*/ 423386339 w 944"/>
              <a:gd name="T15" fmla="*/ 2147483647 h 3544"/>
              <a:gd name="T16" fmla="*/ 1512093756 w 944"/>
              <a:gd name="T17" fmla="*/ 2147483647 h 3544"/>
              <a:gd name="T18" fmla="*/ 2116931496 w 944"/>
              <a:gd name="T19" fmla="*/ 2147483647 h 354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44"/>
              <a:gd name="T31" fmla="*/ 0 h 3544"/>
              <a:gd name="T32" fmla="*/ 944 w 944"/>
              <a:gd name="T33" fmla="*/ 3544 h 354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44" h="3544">
                <a:moveTo>
                  <a:pt x="456" y="0"/>
                </a:moveTo>
                <a:cubicBezTo>
                  <a:pt x="288" y="124"/>
                  <a:pt x="120" y="248"/>
                  <a:pt x="120" y="384"/>
                </a:cubicBezTo>
                <a:cubicBezTo>
                  <a:pt x="120" y="520"/>
                  <a:pt x="464" y="672"/>
                  <a:pt x="456" y="816"/>
                </a:cubicBezTo>
                <a:cubicBezTo>
                  <a:pt x="448" y="960"/>
                  <a:pt x="0" y="1104"/>
                  <a:pt x="72" y="1248"/>
                </a:cubicBezTo>
                <a:cubicBezTo>
                  <a:pt x="144" y="1392"/>
                  <a:pt x="832" y="1504"/>
                  <a:pt x="888" y="1680"/>
                </a:cubicBezTo>
                <a:cubicBezTo>
                  <a:pt x="944" y="1856"/>
                  <a:pt x="440" y="2120"/>
                  <a:pt x="408" y="2304"/>
                </a:cubicBezTo>
                <a:cubicBezTo>
                  <a:pt x="376" y="2488"/>
                  <a:pt x="736" y="2624"/>
                  <a:pt x="696" y="2784"/>
                </a:cubicBezTo>
                <a:cubicBezTo>
                  <a:pt x="656" y="2944"/>
                  <a:pt x="184" y="3144"/>
                  <a:pt x="168" y="3264"/>
                </a:cubicBezTo>
                <a:cubicBezTo>
                  <a:pt x="152" y="3384"/>
                  <a:pt x="488" y="3464"/>
                  <a:pt x="600" y="3504"/>
                </a:cubicBezTo>
                <a:cubicBezTo>
                  <a:pt x="712" y="3544"/>
                  <a:pt x="776" y="3524"/>
                  <a:pt x="840" y="3504"/>
                </a:cubicBezTo>
              </a:path>
            </a:pathLst>
          </a:cu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70"/>
          <p:cNvGrpSpPr>
            <a:grpSpLocks/>
          </p:cNvGrpSpPr>
          <p:nvPr/>
        </p:nvGrpSpPr>
        <p:grpSpPr bwMode="auto">
          <a:xfrm>
            <a:off x="5486400" y="1066800"/>
            <a:ext cx="1595438" cy="5029200"/>
            <a:chOff x="3456" y="672"/>
            <a:chExt cx="1005" cy="3168"/>
          </a:xfrm>
        </p:grpSpPr>
        <p:sp>
          <p:nvSpPr>
            <p:cNvPr id="87079" name="Line 58"/>
            <p:cNvSpPr>
              <a:spLocks noChangeShapeType="1"/>
            </p:cNvSpPr>
            <p:nvPr/>
          </p:nvSpPr>
          <p:spPr bwMode="auto">
            <a:xfrm>
              <a:off x="3744" y="912"/>
              <a:ext cx="0" cy="2928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7080" name="Text Box 59"/>
            <p:cNvSpPr txBox="1">
              <a:spLocks noChangeArrowheads="1"/>
            </p:cNvSpPr>
            <p:nvPr/>
          </p:nvSpPr>
          <p:spPr bwMode="auto">
            <a:xfrm>
              <a:off x="3456" y="672"/>
              <a:ext cx="10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synthetic PP</a:t>
              </a:r>
            </a:p>
          </p:txBody>
        </p:sp>
      </p:grpSp>
      <p:grpSp>
        <p:nvGrpSpPr>
          <p:cNvPr id="3" name="Group 69"/>
          <p:cNvGrpSpPr>
            <a:grpSpLocks/>
          </p:cNvGrpSpPr>
          <p:nvPr/>
        </p:nvGrpSpPr>
        <p:grpSpPr bwMode="auto">
          <a:xfrm>
            <a:off x="3429000" y="1889125"/>
            <a:ext cx="2209800" cy="3978275"/>
            <a:chOff x="2160" y="1190"/>
            <a:chExt cx="1392" cy="2506"/>
          </a:xfrm>
        </p:grpSpPr>
        <p:sp>
          <p:nvSpPr>
            <p:cNvPr id="87075" name="Line 56"/>
            <p:cNvSpPr>
              <a:spLocks noChangeShapeType="1"/>
            </p:cNvSpPr>
            <p:nvPr/>
          </p:nvSpPr>
          <p:spPr bwMode="auto">
            <a:xfrm flipH="1">
              <a:off x="2736" y="1392"/>
              <a:ext cx="432" cy="1152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7076" name="Line 57"/>
            <p:cNvSpPr>
              <a:spLocks noChangeShapeType="1"/>
            </p:cNvSpPr>
            <p:nvPr/>
          </p:nvSpPr>
          <p:spPr bwMode="auto">
            <a:xfrm>
              <a:off x="2544" y="2400"/>
              <a:ext cx="432" cy="1296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7077" name="Text Box 60"/>
            <p:cNvSpPr txBox="1">
              <a:spLocks noChangeArrowheads="1"/>
            </p:cNvSpPr>
            <p:nvPr/>
          </p:nvSpPr>
          <p:spPr bwMode="auto">
            <a:xfrm>
              <a:off x="3133" y="1190"/>
              <a:ext cx="41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PP1</a:t>
              </a:r>
            </a:p>
          </p:txBody>
        </p:sp>
        <p:sp>
          <p:nvSpPr>
            <p:cNvPr id="87078" name="Text Box 61"/>
            <p:cNvSpPr txBox="1">
              <a:spLocks noChangeArrowheads="1"/>
            </p:cNvSpPr>
            <p:nvPr/>
          </p:nvSpPr>
          <p:spPr bwMode="auto">
            <a:xfrm>
              <a:off x="2160" y="2390"/>
              <a:ext cx="41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PP2</a:t>
              </a:r>
            </a:p>
          </p:txBody>
        </p:sp>
      </p:grpSp>
      <p:grpSp>
        <p:nvGrpSpPr>
          <p:cNvPr id="4" name="Group 71"/>
          <p:cNvGrpSpPr>
            <a:grpSpLocks/>
          </p:cNvGrpSpPr>
          <p:nvPr/>
        </p:nvGrpSpPr>
        <p:grpSpPr bwMode="auto">
          <a:xfrm>
            <a:off x="4508500" y="3289300"/>
            <a:ext cx="3035300" cy="1358900"/>
            <a:chOff x="2840" y="2072"/>
            <a:chExt cx="1912" cy="856"/>
          </a:xfrm>
        </p:grpSpPr>
        <p:sp>
          <p:nvSpPr>
            <p:cNvPr id="87072" name="Oval 64"/>
            <p:cNvSpPr>
              <a:spLocks noChangeArrowheads="1"/>
            </p:cNvSpPr>
            <p:nvPr/>
          </p:nvSpPr>
          <p:spPr bwMode="auto">
            <a:xfrm>
              <a:off x="2840" y="207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7073" name="Oval 65"/>
            <p:cNvSpPr>
              <a:spLocks noChangeArrowheads="1"/>
            </p:cNvSpPr>
            <p:nvPr/>
          </p:nvSpPr>
          <p:spPr bwMode="auto">
            <a:xfrm>
              <a:off x="4656" y="283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7074" name="Oval 67"/>
            <p:cNvSpPr>
              <a:spLocks noChangeArrowheads="1"/>
            </p:cNvSpPr>
            <p:nvPr/>
          </p:nvSpPr>
          <p:spPr bwMode="auto">
            <a:xfrm>
              <a:off x="3696" y="244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5" name="Group 72"/>
          <p:cNvGrpSpPr>
            <a:grpSpLocks/>
          </p:cNvGrpSpPr>
          <p:nvPr/>
        </p:nvGrpSpPr>
        <p:grpSpPr bwMode="auto">
          <a:xfrm>
            <a:off x="4241800" y="3352800"/>
            <a:ext cx="3149600" cy="1308100"/>
            <a:chOff x="2672" y="2112"/>
            <a:chExt cx="1984" cy="824"/>
          </a:xfrm>
        </p:grpSpPr>
        <p:sp>
          <p:nvSpPr>
            <p:cNvPr id="87070" name="Oval 63"/>
            <p:cNvSpPr>
              <a:spLocks noChangeArrowheads="1"/>
            </p:cNvSpPr>
            <p:nvPr/>
          </p:nvSpPr>
          <p:spPr bwMode="auto">
            <a:xfrm>
              <a:off x="2672" y="284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7071" name="Oval 68"/>
            <p:cNvSpPr>
              <a:spLocks noChangeArrowheads="1"/>
            </p:cNvSpPr>
            <p:nvPr/>
          </p:nvSpPr>
          <p:spPr bwMode="auto">
            <a:xfrm>
              <a:off x="4560" y="211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87069" name="TextBox 39"/>
          <p:cNvSpPr txBox="1">
            <a:spLocks noChangeArrowheads="1"/>
          </p:cNvSpPr>
          <p:nvPr/>
        </p:nvSpPr>
        <p:spPr bwMode="auto">
          <a:xfrm>
            <a:off x="7164388" y="6516688"/>
            <a:ext cx="2555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7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8"/>
            <a:ext cx="9144000" cy="1143000"/>
          </a:xfrm>
        </p:spPr>
        <p:txBody>
          <a:bodyPr/>
          <a:lstStyle/>
          <a:p>
            <a:r>
              <a:rPr lang="en-US" sz="4000" dirty="0" smtClean="0"/>
              <a:t>Recall: same camera center</a:t>
            </a:r>
          </a:p>
        </p:txBody>
      </p:sp>
      <p:sp>
        <p:nvSpPr>
          <p:cNvPr id="80899" name="Line 4"/>
          <p:cNvSpPr>
            <a:spLocks noChangeShapeType="1"/>
          </p:cNvSpPr>
          <p:nvPr/>
        </p:nvSpPr>
        <p:spPr bwMode="auto">
          <a:xfrm flipV="1">
            <a:off x="3816350" y="2557463"/>
            <a:ext cx="2849563" cy="800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0" name="Line 5"/>
          <p:cNvSpPr>
            <a:spLocks noChangeShapeType="1"/>
          </p:cNvSpPr>
          <p:nvPr/>
        </p:nvSpPr>
        <p:spPr bwMode="auto">
          <a:xfrm flipH="1" flipV="1">
            <a:off x="3089275" y="2659063"/>
            <a:ext cx="373063" cy="6191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1" name="Line 6"/>
          <p:cNvSpPr>
            <a:spLocks noChangeShapeType="1"/>
          </p:cNvSpPr>
          <p:nvPr/>
        </p:nvSpPr>
        <p:spPr bwMode="auto">
          <a:xfrm flipH="1" flipV="1">
            <a:off x="2052638" y="2874963"/>
            <a:ext cx="1304925" cy="4873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2" name="Line 7"/>
          <p:cNvSpPr>
            <a:spLocks noChangeShapeType="1"/>
          </p:cNvSpPr>
          <p:nvPr/>
        </p:nvSpPr>
        <p:spPr bwMode="auto">
          <a:xfrm>
            <a:off x="3616325" y="3481388"/>
            <a:ext cx="3430588" cy="4587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3" name="Line 8"/>
          <p:cNvSpPr>
            <a:spLocks noChangeShapeType="1"/>
          </p:cNvSpPr>
          <p:nvPr/>
        </p:nvSpPr>
        <p:spPr bwMode="auto">
          <a:xfrm flipH="1">
            <a:off x="2709863" y="3567113"/>
            <a:ext cx="714375" cy="1089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4" name="Line 9"/>
          <p:cNvSpPr>
            <a:spLocks noChangeShapeType="1"/>
          </p:cNvSpPr>
          <p:nvPr/>
        </p:nvSpPr>
        <p:spPr bwMode="auto">
          <a:xfrm>
            <a:off x="3822700" y="3575050"/>
            <a:ext cx="2955925" cy="1060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5" name="Line 10"/>
          <p:cNvSpPr>
            <a:spLocks noChangeShapeType="1"/>
          </p:cNvSpPr>
          <p:nvPr/>
        </p:nvSpPr>
        <p:spPr bwMode="auto">
          <a:xfrm flipV="1">
            <a:off x="3630613" y="2057400"/>
            <a:ext cx="1879600" cy="1270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6" name="Line 11"/>
          <p:cNvSpPr>
            <a:spLocks noChangeShapeType="1"/>
          </p:cNvSpPr>
          <p:nvPr/>
        </p:nvSpPr>
        <p:spPr bwMode="auto">
          <a:xfrm flipV="1">
            <a:off x="3886200" y="3208338"/>
            <a:ext cx="3243263" cy="209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7" name="Line 12"/>
          <p:cNvSpPr>
            <a:spLocks noChangeShapeType="1"/>
          </p:cNvSpPr>
          <p:nvPr/>
        </p:nvSpPr>
        <p:spPr bwMode="auto">
          <a:xfrm>
            <a:off x="3608388" y="3563938"/>
            <a:ext cx="2030412" cy="20748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8" name="Line 13"/>
          <p:cNvSpPr>
            <a:spLocks noChangeShapeType="1"/>
          </p:cNvSpPr>
          <p:nvPr/>
        </p:nvSpPr>
        <p:spPr bwMode="auto">
          <a:xfrm flipH="1">
            <a:off x="1150938" y="3533775"/>
            <a:ext cx="2179637" cy="708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9" name="Oval 14"/>
          <p:cNvSpPr>
            <a:spLocks noChangeArrowheads="1"/>
          </p:cNvSpPr>
          <p:nvPr/>
        </p:nvSpPr>
        <p:spPr bwMode="auto">
          <a:xfrm>
            <a:off x="3409950" y="3321050"/>
            <a:ext cx="228600" cy="2286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562350" y="1676400"/>
            <a:ext cx="1314450" cy="2133600"/>
            <a:chOff x="2244" y="1056"/>
            <a:chExt cx="828" cy="1344"/>
          </a:xfrm>
        </p:grpSpPr>
        <p:sp>
          <p:nvSpPr>
            <p:cNvPr id="80924" name="Line 17"/>
            <p:cNvSpPr>
              <a:spLocks noChangeShapeType="1"/>
            </p:cNvSpPr>
            <p:nvPr/>
          </p:nvSpPr>
          <p:spPr bwMode="auto">
            <a:xfrm>
              <a:off x="2544" y="1440"/>
              <a:ext cx="432" cy="960"/>
            </a:xfrm>
            <a:prstGeom prst="lin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925" name="Line 21"/>
            <p:cNvSpPr>
              <a:spLocks noChangeShapeType="1"/>
            </p:cNvSpPr>
            <p:nvPr/>
          </p:nvSpPr>
          <p:spPr bwMode="auto">
            <a:xfrm flipV="1">
              <a:off x="2784" y="1776"/>
              <a:ext cx="288" cy="144"/>
            </a:xfrm>
            <a:prstGeom prst="line">
              <a:avLst/>
            </a:prstGeom>
            <a:noFill/>
            <a:ln w="38100" cap="rnd">
              <a:solidFill>
                <a:srgbClr val="0070C0"/>
              </a:solidFill>
              <a:prstDash val="sysDot"/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926" name="Text Box 31"/>
            <p:cNvSpPr txBox="1">
              <a:spLocks noChangeArrowheads="1"/>
            </p:cNvSpPr>
            <p:nvPr/>
          </p:nvSpPr>
          <p:spPr bwMode="auto">
            <a:xfrm>
              <a:off x="2244" y="1056"/>
              <a:ext cx="59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real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camera</a:t>
              </a:r>
            </a:p>
          </p:txBody>
        </p: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4800600" y="1752600"/>
            <a:ext cx="1905000" cy="3810000"/>
            <a:chOff x="3024" y="1104"/>
            <a:chExt cx="1200" cy="2400"/>
          </a:xfrm>
        </p:grpSpPr>
        <p:sp>
          <p:nvSpPr>
            <p:cNvPr id="80921" name="Line 22"/>
            <p:cNvSpPr>
              <a:spLocks noChangeShapeType="1"/>
            </p:cNvSpPr>
            <p:nvPr/>
          </p:nvSpPr>
          <p:spPr bwMode="auto">
            <a:xfrm>
              <a:off x="3312" y="2448"/>
              <a:ext cx="336" cy="96"/>
            </a:xfrm>
            <a:prstGeom prst="line">
              <a:avLst/>
            </a:prstGeom>
            <a:noFill/>
            <a:ln w="38100" cap="rnd">
              <a:solidFill>
                <a:srgbClr val="0070C0"/>
              </a:solidFill>
              <a:prstDash val="sysDot"/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922" name="Line 19"/>
            <p:cNvSpPr>
              <a:spLocks noChangeShapeType="1"/>
            </p:cNvSpPr>
            <p:nvPr/>
          </p:nvSpPr>
          <p:spPr bwMode="auto">
            <a:xfrm flipH="1">
              <a:off x="3024" y="1488"/>
              <a:ext cx="480" cy="2016"/>
            </a:xfrm>
            <a:prstGeom prst="lin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923" name="Text Box 32"/>
            <p:cNvSpPr txBox="1">
              <a:spLocks noChangeArrowheads="1"/>
            </p:cNvSpPr>
            <p:nvPr/>
          </p:nvSpPr>
          <p:spPr bwMode="auto">
            <a:xfrm>
              <a:off x="3540" y="1104"/>
              <a:ext cx="68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synthetic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camera</a:t>
              </a:r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4365625" y="2841625"/>
            <a:ext cx="1131888" cy="925513"/>
            <a:chOff x="2750" y="1790"/>
            <a:chExt cx="713" cy="583"/>
          </a:xfrm>
        </p:grpSpPr>
        <p:sp>
          <p:nvSpPr>
            <p:cNvPr id="80915" name="Oval 24"/>
            <p:cNvSpPr>
              <a:spLocks noChangeArrowheads="1"/>
            </p:cNvSpPr>
            <p:nvPr/>
          </p:nvSpPr>
          <p:spPr bwMode="auto">
            <a:xfrm>
              <a:off x="2750" y="195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0916" name="Oval 25"/>
            <p:cNvSpPr>
              <a:spLocks noChangeArrowheads="1"/>
            </p:cNvSpPr>
            <p:nvPr/>
          </p:nvSpPr>
          <p:spPr bwMode="auto">
            <a:xfrm>
              <a:off x="2812" y="2071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0917" name="Oval 26"/>
            <p:cNvSpPr>
              <a:spLocks noChangeArrowheads="1"/>
            </p:cNvSpPr>
            <p:nvPr/>
          </p:nvSpPr>
          <p:spPr bwMode="auto">
            <a:xfrm>
              <a:off x="2880" y="224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0918" name="Oval 28"/>
            <p:cNvSpPr>
              <a:spLocks noChangeArrowheads="1"/>
            </p:cNvSpPr>
            <p:nvPr/>
          </p:nvSpPr>
          <p:spPr bwMode="auto">
            <a:xfrm>
              <a:off x="3367" y="179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0919" name="Oval 29"/>
            <p:cNvSpPr>
              <a:spLocks noChangeArrowheads="1"/>
            </p:cNvSpPr>
            <p:nvPr/>
          </p:nvSpPr>
          <p:spPr bwMode="auto">
            <a:xfrm>
              <a:off x="3312" y="205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0920" name="Oval 30"/>
            <p:cNvSpPr>
              <a:spLocks noChangeArrowheads="1"/>
            </p:cNvSpPr>
            <p:nvPr/>
          </p:nvSpPr>
          <p:spPr bwMode="auto">
            <a:xfrm>
              <a:off x="3264" y="2277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649252" name="Text Box 36"/>
          <p:cNvSpPr txBox="1">
            <a:spLocks noChangeArrowheads="1"/>
          </p:cNvSpPr>
          <p:nvPr/>
        </p:nvSpPr>
        <p:spPr bwMode="auto">
          <a:xfrm>
            <a:off x="1355725" y="5692775"/>
            <a:ext cx="68707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Can generate </a:t>
            </a:r>
            <a:r>
              <a:rPr lang="en-US" sz="2400" dirty="0" smtClean="0">
                <a:solidFill>
                  <a:srgbClr val="000000"/>
                </a:solidFill>
              </a:rPr>
              <a:t>synthetic </a:t>
            </a:r>
            <a:r>
              <a:rPr lang="en-US" sz="2400" dirty="0">
                <a:solidFill>
                  <a:srgbClr val="000000"/>
                </a:solidFill>
              </a:rPr>
              <a:t>camera view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as long as it has </a:t>
            </a:r>
            <a:r>
              <a:rPr lang="en-US" sz="2400" b="1" dirty="0">
                <a:solidFill>
                  <a:srgbClr val="000000"/>
                </a:solidFill>
              </a:rPr>
              <a:t>the same center of </a:t>
            </a:r>
            <a:r>
              <a:rPr lang="en-US" sz="2400" b="1" dirty="0" smtClean="0">
                <a:solidFill>
                  <a:srgbClr val="000000"/>
                </a:solidFill>
              </a:rPr>
              <a:t>projection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0914" name="TextBox 29"/>
          <p:cNvSpPr txBox="1">
            <a:spLocks noChangeArrowheads="1"/>
          </p:cNvSpPr>
          <p:nvPr/>
        </p:nvSpPr>
        <p:spPr bwMode="auto">
          <a:xfrm>
            <a:off x="7493000" y="6532563"/>
            <a:ext cx="25558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987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…Or: Planar scene (or far away)</a:t>
            </a:r>
          </a:p>
        </p:txBody>
      </p:sp>
      <p:sp>
        <p:nvSpPr>
          <p:cNvPr id="27652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685800" y="5105400"/>
            <a:ext cx="7772400" cy="1371600"/>
          </a:xfrm>
        </p:spPr>
        <p:txBody>
          <a:bodyPr/>
          <a:lstStyle/>
          <a:p>
            <a:r>
              <a:rPr lang="en-US" smtClean="0"/>
              <a:t>PP3 is a projection plane of both centers of projection, so we are OK!</a:t>
            </a:r>
          </a:p>
          <a:p>
            <a:r>
              <a:rPr lang="en-US" smtClean="0"/>
              <a:t>This is how big aerial photographs are made</a:t>
            </a:r>
          </a:p>
        </p:txBody>
      </p:sp>
      <p:graphicFrame>
        <p:nvGraphicFramePr>
          <p:cNvPr id="27650" name="Object 2"/>
          <p:cNvGraphicFramePr>
            <a:graphicFrameLocks noGrp="1" noChangeAspect="1"/>
          </p:cNvGraphicFramePr>
          <p:nvPr>
            <p:ph idx="4294967295"/>
          </p:nvPr>
        </p:nvGraphicFramePr>
        <p:xfrm>
          <a:off x="1981200" y="914400"/>
          <a:ext cx="4876800" cy="401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0" name="Photo Editor Photo" r:id="rId3" imgW="4486901" imgH="3696216" progId="">
                  <p:embed/>
                </p:oleObj>
              </mc:Choice>
              <mc:Fallback>
                <p:oleObj name="Photo Editor Photo" r:id="rId3" imgW="4486901" imgH="3696216" progId="">
                  <p:embed/>
                  <p:pic>
                    <p:nvPicPr>
                      <p:cNvPr id="0" name="Picture 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914400"/>
                        <a:ext cx="4876800" cy="401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Text Box 12"/>
          <p:cNvSpPr txBox="1">
            <a:spLocks noChangeArrowheads="1"/>
          </p:cNvSpPr>
          <p:nvPr/>
        </p:nvSpPr>
        <p:spPr bwMode="auto">
          <a:xfrm>
            <a:off x="2270125" y="1716088"/>
            <a:ext cx="760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PP1</a:t>
            </a:r>
          </a:p>
        </p:txBody>
      </p:sp>
      <p:sp>
        <p:nvSpPr>
          <p:cNvPr id="27654" name="Text Box 13"/>
          <p:cNvSpPr txBox="1">
            <a:spLocks noChangeArrowheads="1"/>
          </p:cNvSpPr>
          <p:nvPr/>
        </p:nvSpPr>
        <p:spPr bwMode="auto">
          <a:xfrm>
            <a:off x="5410200" y="990600"/>
            <a:ext cx="760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PP3</a:t>
            </a:r>
          </a:p>
        </p:txBody>
      </p:sp>
      <p:sp>
        <p:nvSpPr>
          <p:cNvPr id="27655" name="Text Box 14"/>
          <p:cNvSpPr txBox="1">
            <a:spLocks noChangeArrowheads="1"/>
          </p:cNvSpPr>
          <p:nvPr/>
        </p:nvSpPr>
        <p:spPr bwMode="auto">
          <a:xfrm>
            <a:off x="6707188" y="2514600"/>
            <a:ext cx="760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PP2</a:t>
            </a:r>
          </a:p>
        </p:txBody>
      </p:sp>
      <p:sp>
        <p:nvSpPr>
          <p:cNvPr id="27656" name="TextBox 7"/>
          <p:cNvSpPr txBox="1">
            <a:spLocks noChangeArrowheads="1"/>
          </p:cNvSpPr>
          <p:nvPr/>
        </p:nvSpPr>
        <p:spPr bwMode="auto">
          <a:xfrm>
            <a:off x="7419975" y="6584950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8909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89092" name="Picture 7" descr="stanf-ma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6675"/>
            <a:ext cx="9144000" cy="675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DFE37D-0399-4782-ACCC-41C6582A829E}" type="slidenum">
              <a:rPr lang="en-US" smtClean="0">
                <a:solidFill>
                  <a:schemeClr val="bg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49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RANSAC for estimating </a:t>
            </a:r>
            <a:r>
              <a:rPr lang="en-US" dirty="0" err="1" smtClean="0"/>
              <a:t>homography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371600"/>
            <a:ext cx="8458200" cy="52578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RANSAC loop: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1.  Select four feature pairs (at random)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2.  Compute </a:t>
            </a:r>
            <a:r>
              <a:rPr lang="en-US" dirty="0" err="1" smtClean="0">
                <a:solidFill>
                  <a:srgbClr val="000000"/>
                </a:solidFill>
              </a:rPr>
              <a:t>homography</a:t>
            </a:r>
            <a:r>
              <a:rPr lang="en-US" dirty="0" smtClean="0">
                <a:solidFill>
                  <a:srgbClr val="000000"/>
                </a:solidFill>
              </a:rPr>
              <a:t> H (exact)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3.  Compute </a:t>
            </a:r>
            <a:r>
              <a:rPr lang="en-US" i="1" dirty="0" smtClean="0">
                <a:solidFill>
                  <a:srgbClr val="000000"/>
                </a:solidFill>
              </a:rPr>
              <a:t>inliers </a:t>
            </a:r>
            <a:r>
              <a:rPr lang="en-US" dirty="0" smtClean="0">
                <a:solidFill>
                  <a:srgbClr val="000000"/>
                </a:solidFill>
              </a:rPr>
              <a:t>where</a:t>
            </a:r>
            <a:r>
              <a:rPr lang="en-US" i="1" dirty="0" smtClean="0">
                <a:solidFill>
                  <a:srgbClr val="000000"/>
                </a:solidFill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</a:rPr>
              <a:t>SSD(p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</a:rPr>
              <a:t>’, </a:t>
            </a:r>
            <a:r>
              <a:rPr lang="en-US" b="1" i="1" dirty="0" smtClean="0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</a:rPr>
              <a:t>p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</a:rPr>
              <a:t>)&lt; ε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4.  Keep largest set of inliers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5.  Re-compute least-squares H estimate on all of the inliers</a:t>
            </a:r>
          </a:p>
          <a:p>
            <a:endParaRPr lang="en-US" dirty="0"/>
          </a:p>
        </p:txBody>
      </p:sp>
      <p:sp>
        <p:nvSpPr>
          <p:cNvPr id="6" name="Curved Left Arrow 5"/>
          <p:cNvSpPr/>
          <p:nvPr/>
        </p:nvSpPr>
        <p:spPr bwMode="auto">
          <a:xfrm flipV="1">
            <a:off x="8153400" y="2209800"/>
            <a:ext cx="838200" cy="1219200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000" y="6565612"/>
            <a:ext cx="29718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000000"/>
                </a:solidFill>
              </a:rPr>
              <a:t>Slide credit: Steve Seitz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1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 smtClean="0"/>
              <a:t>Robust feature-based alignment</a:t>
            </a:r>
          </a:p>
        </p:txBody>
      </p:sp>
      <p:pic>
        <p:nvPicPr>
          <p:cNvPr id="102403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53340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4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53340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5" name="TextBox 5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99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533400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7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533400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 smtClean="0"/>
              <a:t>Robust feature-based alignment</a:t>
            </a:r>
          </a:p>
        </p:txBody>
      </p:sp>
      <p:sp>
        <p:nvSpPr>
          <p:cNvPr id="103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271837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mtClean="0"/>
              <a:t>Extract features</a:t>
            </a:r>
          </a:p>
        </p:txBody>
      </p:sp>
      <p:sp>
        <p:nvSpPr>
          <p:cNvPr id="103430" name="TextBox 6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4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533400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533400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 smtClean="0"/>
              <a:t>Robust feature-based alignment</a:t>
            </a:r>
          </a:p>
        </p:txBody>
      </p:sp>
      <p:sp>
        <p:nvSpPr>
          <p:cNvPr id="1044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271837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mtClean="0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Compute </a:t>
            </a:r>
            <a:r>
              <a:rPr lang="en-US" i="1" smtClean="0"/>
              <a:t>putative matches</a:t>
            </a:r>
          </a:p>
        </p:txBody>
      </p:sp>
      <p:sp>
        <p:nvSpPr>
          <p:cNvPr id="104454" name="Line 11"/>
          <p:cNvSpPr>
            <a:spLocks noChangeShapeType="1"/>
          </p:cNvSpPr>
          <p:nvPr/>
        </p:nvSpPr>
        <p:spPr bwMode="auto">
          <a:xfrm flipV="1">
            <a:off x="3289300" y="1366837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5" name="Freeform 12"/>
          <p:cNvSpPr>
            <a:spLocks/>
          </p:cNvSpPr>
          <p:nvPr/>
        </p:nvSpPr>
        <p:spPr bwMode="auto">
          <a:xfrm>
            <a:off x="4232275" y="1584325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56" name="Line 13"/>
          <p:cNvSpPr>
            <a:spLocks noChangeShapeType="1"/>
          </p:cNvSpPr>
          <p:nvPr/>
        </p:nvSpPr>
        <p:spPr bwMode="auto">
          <a:xfrm flipV="1">
            <a:off x="3724275" y="2738437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7" name="Freeform 14"/>
          <p:cNvSpPr>
            <a:spLocks/>
          </p:cNvSpPr>
          <p:nvPr/>
        </p:nvSpPr>
        <p:spPr bwMode="auto">
          <a:xfrm>
            <a:off x="4154488" y="2146300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58" name="Line 15"/>
          <p:cNvSpPr>
            <a:spLocks noChangeShapeType="1"/>
          </p:cNvSpPr>
          <p:nvPr/>
        </p:nvSpPr>
        <p:spPr bwMode="auto">
          <a:xfrm flipV="1">
            <a:off x="3444875" y="1862137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9" name="Freeform 16"/>
          <p:cNvSpPr>
            <a:spLocks/>
          </p:cNvSpPr>
          <p:nvPr/>
        </p:nvSpPr>
        <p:spPr bwMode="auto">
          <a:xfrm>
            <a:off x="4016375" y="2466975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0" name="Freeform 17"/>
          <p:cNvSpPr>
            <a:spLocks/>
          </p:cNvSpPr>
          <p:nvPr/>
        </p:nvSpPr>
        <p:spPr bwMode="auto">
          <a:xfrm>
            <a:off x="3048000" y="1497012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1" name="Freeform 18"/>
          <p:cNvSpPr>
            <a:spLocks/>
          </p:cNvSpPr>
          <p:nvPr/>
        </p:nvSpPr>
        <p:spPr bwMode="auto">
          <a:xfrm>
            <a:off x="4168775" y="2252662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2" name="Freeform 19"/>
          <p:cNvSpPr>
            <a:spLocks/>
          </p:cNvSpPr>
          <p:nvPr/>
        </p:nvSpPr>
        <p:spPr bwMode="auto">
          <a:xfrm>
            <a:off x="4419600" y="1695450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3" name="Line 20"/>
          <p:cNvSpPr>
            <a:spLocks noChangeShapeType="1"/>
          </p:cNvSpPr>
          <p:nvPr/>
        </p:nvSpPr>
        <p:spPr bwMode="auto">
          <a:xfrm flipV="1">
            <a:off x="3597275" y="1976437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64" name="Freeform 21"/>
          <p:cNvSpPr>
            <a:spLocks/>
          </p:cNvSpPr>
          <p:nvPr/>
        </p:nvSpPr>
        <p:spPr bwMode="auto">
          <a:xfrm>
            <a:off x="4267200" y="1924050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5" name="Freeform 22"/>
          <p:cNvSpPr>
            <a:spLocks/>
          </p:cNvSpPr>
          <p:nvPr/>
        </p:nvSpPr>
        <p:spPr bwMode="auto">
          <a:xfrm>
            <a:off x="3886200" y="2940050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6" name="Freeform 23"/>
          <p:cNvSpPr>
            <a:spLocks/>
          </p:cNvSpPr>
          <p:nvPr/>
        </p:nvSpPr>
        <p:spPr bwMode="auto">
          <a:xfrm>
            <a:off x="3657600" y="2619375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7" name="Freeform 24"/>
          <p:cNvSpPr>
            <a:spLocks/>
          </p:cNvSpPr>
          <p:nvPr/>
        </p:nvSpPr>
        <p:spPr bwMode="auto">
          <a:xfrm>
            <a:off x="3776663" y="2357437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8" name="Freeform 25"/>
          <p:cNvSpPr>
            <a:spLocks/>
          </p:cNvSpPr>
          <p:nvPr/>
        </p:nvSpPr>
        <p:spPr bwMode="auto">
          <a:xfrm>
            <a:off x="3581400" y="1824037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9" name="Freeform 26"/>
          <p:cNvSpPr>
            <a:spLocks/>
          </p:cNvSpPr>
          <p:nvPr/>
        </p:nvSpPr>
        <p:spPr bwMode="auto">
          <a:xfrm>
            <a:off x="3429000" y="1671637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0" name="Freeform 27"/>
          <p:cNvSpPr>
            <a:spLocks/>
          </p:cNvSpPr>
          <p:nvPr/>
        </p:nvSpPr>
        <p:spPr bwMode="auto">
          <a:xfrm>
            <a:off x="3733800" y="1497012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1" name="Freeform 28"/>
          <p:cNvSpPr>
            <a:spLocks/>
          </p:cNvSpPr>
          <p:nvPr/>
        </p:nvSpPr>
        <p:spPr bwMode="auto">
          <a:xfrm>
            <a:off x="2362200" y="1976437"/>
            <a:ext cx="3878263" cy="609600"/>
          </a:xfrm>
          <a:custGeom>
            <a:avLst/>
            <a:gdLst>
              <a:gd name="T0" fmla="*/ 0 w 2443"/>
              <a:gd name="T1" fmla="*/ 0 h 384"/>
              <a:gd name="T2" fmla="*/ 2147483647 w 2443"/>
              <a:gd name="T3" fmla="*/ 2147483647 h 384"/>
              <a:gd name="T4" fmla="*/ 0 60000 65536"/>
              <a:gd name="T5" fmla="*/ 0 60000 65536"/>
              <a:gd name="T6" fmla="*/ 0 w 2443"/>
              <a:gd name="T7" fmla="*/ 0 h 384"/>
              <a:gd name="T8" fmla="*/ 2443 w 2443"/>
              <a:gd name="T9" fmla="*/ 384 h 38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43" h="384">
                <a:moveTo>
                  <a:pt x="0" y="0"/>
                </a:moveTo>
                <a:lnTo>
                  <a:pt x="2443" y="384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2" name="Freeform 29"/>
          <p:cNvSpPr>
            <a:spLocks/>
          </p:cNvSpPr>
          <p:nvPr/>
        </p:nvSpPr>
        <p:spPr bwMode="auto">
          <a:xfrm>
            <a:off x="2286000" y="2324100"/>
            <a:ext cx="5392738" cy="414337"/>
          </a:xfrm>
          <a:custGeom>
            <a:avLst/>
            <a:gdLst>
              <a:gd name="T0" fmla="*/ 0 w 3397"/>
              <a:gd name="T1" fmla="*/ 2147483647 h 261"/>
              <a:gd name="T2" fmla="*/ 2147483647 w 3397"/>
              <a:gd name="T3" fmla="*/ 0 h 261"/>
              <a:gd name="T4" fmla="*/ 0 60000 65536"/>
              <a:gd name="T5" fmla="*/ 0 60000 65536"/>
              <a:gd name="T6" fmla="*/ 0 w 3397"/>
              <a:gd name="T7" fmla="*/ 0 h 261"/>
              <a:gd name="T8" fmla="*/ 3397 w 3397"/>
              <a:gd name="T9" fmla="*/ 261 h 26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97" h="261">
                <a:moveTo>
                  <a:pt x="0" y="261"/>
                </a:moveTo>
                <a:lnTo>
                  <a:pt x="339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3" name="Freeform 30"/>
          <p:cNvSpPr>
            <a:spLocks/>
          </p:cNvSpPr>
          <p:nvPr/>
        </p:nvSpPr>
        <p:spPr bwMode="auto">
          <a:xfrm>
            <a:off x="1335088" y="2687637"/>
            <a:ext cx="6124575" cy="246063"/>
          </a:xfrm>
          <a:custGeom>
            <a:avLst/>
            <a:gdLst>
              <a:gd name="T0" fmla="*/ 0 w 3858"/>
              <a:gd name="T1" fmla="*/ 0 h 155"/>
              <a:gd name="T2" fmla="*/ 2147483647 w 3858"/>
              <a:gd name="T3" fmla="*/ 2147483647 h 155"/>
              <a:gd name="T4" fmla="*/ 0 60000 65536"/>
              <a:gd name="T5" fmla="*/ 0 60000 65536"/>
              <a:gd name="T6" fmla="*/ 0 w 3858"/>
              <a:gd name="T7" fmla="*/ 0 h 155"/>
              <a:gd name="T8" fmla="*/ 3858 w 3858"/>
              <a:gd name="T9" fmla="*/ 155 h 15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58" h="155">
                <a:moveTo>
                  <a:pt x="0" y="0"/>
                </a:moveTo>
                <a:lnTo>
                  <a:pt x="3858" y="15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4" name="Freeform 31"/>
          <p:cNvSpPr>
            <a:spLocks/>
          </p:cNvSpPr>
          <p:nvPr/>
        </p:nvSpPr>
        <p:spPr bwMode="auto">
          <a:xfrm>
            <a:off x="1114425" y="2357437"/>
            <a:ext cx="5243513" cy="795338"/>
          </a:xfrm>
          <a:custGeom>
            <a:avLst/>
            <a:gdLst>
              <a:gd name="T0" fmla="*/ 0 w 3303"/>
              <a:gd name="T1" fmla="*/ 0 h 501"/>
              <a:gd name="T2" fmla="*/ 2147483647 w 3303"/>
              <a:gd name="T3" fmla="*/ 2147483647 h 501"/>
              <a:gd name="T4" fmla="*/ 0 60000 65536"/>
              <a:gd name="T5" fmla="*/ 0 60000 65536"/>
              <a:gd name="T6" fmla="*/ 0 w 3303"/>
              <a:gd name="T7" fmla="*/ 0 h 501"/>
              <a:gd name="T8" fmla="*/ 3303 w 3303"/>
              <a:gd name="T9" fmla="*/ 501 h 5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03" h="501">
                <a:moveTo>
                  <a:pt x="0" y="0"/>
                </a:moveTo>
                <a:lnTo>
                  <a:pt x="3303" y="50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5" name="Freeform 32"/>
          <p:cNvSpPr>
            <a:spLocks/>
          </p:cNvSpPr>
          <p:nvPr/>
        </p:nvSpPr>
        <p:spPr bwMode="auto">
          <a:xfrm>
            <a:off x="1770063" y="2165350"/>
            <a:ext cx="4949825" cy="203200"/>
          </a:xfrm>
          <a:custGeom>
            <a:avLst/>
            <a:gdLst>
              <a:gd name="T0" fmla="*/ 0 w 3118"/>
              <a:gd name="T1" fmla="*/ 2147483647 h 128"/>
              <a:gd name="T2" fmla="*/ 2147483647 w 3118"/>
              <a:gd name="T3" fmla="*/ 0 h 128"/>
              <a:gd name="T4" fmla="*/ 0 60000 65536"/>
              <a:gd name="T5" fmla="*/ 0 60000 65536"/>
              <a:gd name="T6" fmla="*/ 0 w 3118"/>
              <a:gd name="T7" fmla="*/ 0 h 128"/>
              <a:gd name="T8" fmla="*/ 3118 w 3118"/>
              <a:gd name="T9" fmla="*/ 128 h 1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18" h="128">
                <a:moveTo>
                  <a:pt x="0" y="128"/>
                </a:moveTo>
                <a:lnTo>
                  <a:pt x="311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6" name="Freeform 33"/>
          <p:cNvSpPr>
            <a:spLocks/>
          </p:cNvSpPr>
          <p:nvPr/>
        </p:nvSpPr>
        <p:spPr bwMode="auto">
          <a:xfrm>
            <a:off x="1447800" y="1816100"/>
            <a:ext cx="4154488" cy="1285875"/>
          </a:xfrm>
          <a:custGeom>
            <a:avLst/>
            <a:gdLst>
              <a:gd name="T0" fmla="*/ 0 w 2617"/>
              <a:gd name="T1" fmla="*/ 2147483647 h 810"/>
              <a:gd name="T2" fmla="*/ 2147483647 w 2617"/>
              <a:gd name="T3" fmla="*/ 0 h 810"/>
              <a:gd name="T4" fmla="*/ 0 60000 65536"/>
              <a:gd name="T5" fmla="*/ 0 60000 65536"/>
              <a:gd name="T6" fmla="*/ 0 w 2617"/>
              <a:gd name="T7" fmla="*/ 0 h 810"/>
              <a:gd name="T8" fmla="*/ 2617 w 2617"/>
              <a:gd name="T9" fmla="*/ 810 h 8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17" h="810">
                <a:moveTo>
                  <a:pt x="0" y="810"/>
                </a:moveTo>
                <a:lnTo>
                  <a:pt x="26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7" name="Freeform 34"/>
          <p:cNvSpPr>
            <a:spLocks/>
          </p:cNvSpPr>
          <p:nvPr/>
        </p:nvSpPr>
        <p:spPr bwMode="auto">
          <a:xfrm>
            <a:off x="3787775" y="1482725"/>
            <a:ext cx="1436688" cy="1568450"/>
          </a:xfrm>
          <a:custGeom>
            <a:avLst/>
            <a:gdLst>
              <a:gd name="T0" fmla="*/ 0 w 905"/>
              <a:gd name="T1" fmla="*/ 2147483647 h 988"/>
              <a:gd name="T2" fmla="*/ 2147483647 w 905"/>
              <a:gd name="T3" fmla="*/ 0 h 988"/>
              <a:gd name="T4" fmla="*/ 0 60000 65536"/>
              <a:gd name="T5" fmla="*/ 0 60000 65536"/>
              <a:gd name="T6" fmla="*/ 0 w 905"/>
              <a:gd name="T7" fmla="*/ 0 h 988"/>
              <a:gd name="T8" fmla="*/ 905 w 905"/>
              <a:gd name="T9" fmla="*/ 988 h 9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05" h="988">
                <a:moveTo>
                  <a:pt x="0" y="988"/>
                </a:moveTo>
                <a:lnTo>
                  <a:pt x="90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8" name="Freeform 35"/>
          <p:cNvSpPr>
            <a:spLocks/>
          </p:cNvSpPr>
          <p:nvPr/>
        </p:nvSpPr>
        <p:spPr bwMode="auto">
          <a:xfrm>
            <a:off x="990600" y="2019300"/>
            <a:ext cx="6688138" cy="795337"/>
          </a:xfrm>
          <a:custGeom>
            <a:avLst/>
            <a:gdLst>
              <a:gd name="T0" fmla="*/ 0 w 4213"/>
              <a:gd name="T1" fmla="*/ 2147483647 h 501"/>
              <a:gd name="T2" fmla="*/ 2147483647 w 4213"/>
              <a:gd name="T3" fmla="*/ 0 h 501"/>
              <a:gd name="T4" fmla="*/ 0 60000 65536"/>
              <a:gd name="T5" fmla="*/ 0 60000 65536"/>
              <a:gd name="T6" fmla="*/ 0 w 4213"/>
              <a:gd name="T7" fmla="*/ 0 h 501"/>
              <a:gd name="T8" fmla="*/ 4213 w 4213"/>
              <a:gd name="T9" fmla="*/ 501 h 5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213" h="501">
                <a:moveTo>
                  <a:pt x="0" y="501"/>
                </a:moveTo>
                <a:lnTo>
                  <a:pt x="4213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9" name="Freeform 36"/>
          <p:cNvSpPr>
            <a:spLocks/>
          </p:cNvSpPr>
          <p:nvPr/>
        </p:nvSpPr>
        <p:spPr bwMode="auto">
          <a:xfrm>
            <a:off x="1495425" y="2644775"/>
            <a:ext cx="6081713" cy="474662"/>
          </a:xfrm>
          <a:custGeom>
            <a:avLst/>
            <a:gdLst>
              <a:gd name="T0" fmla="*/ 0 w 3831"/>
              <a:gd name="T1" fmla="*/ 2147483647 h 299"/>
              <a:gd name="T2" fmla="*/ 2147483647 w 3831"/>
              <a:gd name="T3" fmla="*/ 0 h 299"/>
              <a:gd name="T4" fmla="*/ 0 60000 65536"/>
              <a:gd name="T5" fmla="*/ 0 60000 65536"/>
              <a:gd name="T6" fmla="*/ 0 w 3831"/>
              <a:gd name="T7" fmla="*/ 0 h 299"/>
              <a:gd name="T8" fmla="*/ 3831 w 3831"/>
              <a:gd name="T9" fmla="*/ 299 h 2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31" h="299">
                <a:moveTo>
                  <a:pt x="0" y="299"/>
                </a:moveTo>
                <a:lnTo>
                  <a:pt x="3831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0" name="Freeform 37"/>
          <p:cNvSpPr>
            <a:spLocks/>
          </p:cNvSpPr>
          <p:nvPr/>
        </p:nvSpPr>
        <p:spPr bwMode="auto">
          <a:xfrm>
            <a:off x="4354513" y="2441575"/>
            <a:ext cx="3556000" cy="623887"/>
          </a:xfrm>
          <a:custGeom>
            <a:avLst/>
            <a:gdLst>
              <a:gd name="T0" fmla="*/ 0 w 2240"/>
              <a:gd name="T1" fmla="*/ 2147483647 h 393"/>
              <a:gd name="T2" fmla="*/ 2147483647 w 2240"/>
              <a:gd name="T3" fmla="*/ 0 h 393"/>
              <a:gd name="T4" fmla="*/ 0 60000 65536"/>
              <a:gd name="T5" fmla="*/ 0 60000 65536"/>
              <a:gd name="T6" fmla="*/ 0 w 2240"/>
              <a:gd name="T7" fmla="*/ 0 h 393"/>
              <a:gd name="T8" fmla="*/ 2240 w 2240"/>
              <a:gd name="T9" fmla="*/ 393 h 39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40" h="393">
                <a:moveTo>
                  <a:pt x="0" y="393"/>
                </a:moveTo>
                <a:lnTo>
                  <a:pt x="224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1" name="Freeform 38"/>
          <p:cNvSpPr>
            <a:spLocks/>
          </p:cNvSpPr>
          <p:nvPr/>
        </p:nvSpPr>
        <p:spPr bwMode="auto">
          <a:xfrm>
            <a:off x="4224338" y="2078037"/>
            <a:ext cx="3454400" cy="668338"/>
          </a:xfrm>
          <a:custGeom>
            <a:avLst/>
            <a:gdLst>
              <a:gd name="T0" fmla="*/ 0 w 2176"/>
              <a:gd name="T1" fmla="*/ 2147483647 h 421"/>
              <a:gd name="T2" fmla="*/ 2147483647 w 2176"/>
              <a:gd name="T3" fmla="*/ 0 h 421"/>
              <a:gd name="T4" fmla="*/ 0 60000 65536"/>
              <a:gd name="T5" fmla="*/ 0 60000 65536"/>
              <a:gd name="T6" fmla="*/ 0 w 2176"/>
              <a:gd name="T7" fmla="*/ 0 h 421"/>
              <a:gd name="T8" fmla="*/ 2176 w 2176"/>
              <a:gd name="T9" fmla="*/ 421 h 4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76" h="421">
                <a:moveTo>
                  <a:pt x="0" y="421"/>
                </a:moveTo>
                <a:lnTo>
                  <a:pt x="2176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2" name="Freeform 39"/>
          <p:cNvSpPr>
            <a:spLocks/>
          </p:cNvSpPr>
          <p:nvPr/>
        </p:nvSpPr>
        <p:spPr bwMode="auto">
          <a:xfrm>
            <a:off x="2590800" y="1900237"/>
            <a:ext cx="3694113" cy="33338"/>
          </a:xfrm>
          <a:custGeom>
            <a:avLst/>
            <a:gdLst>
              <a:gd name="T0" fmla="*/ 0 w 2327"/>
              <a:gd name="T1" fmla="*/ 0 h 21"/>
              <a:gd name="T2" fmla="*/ 2147483647 w 2327"/>
              <a:gd name="T3" fmla="*/ 2147483647 h 21"/>
              <a:gd name="T4" fmla="*/ 0 60000 65536"/>
              <a:gd name="T5" fmla="*/ 0 60000 65536"/>
              <a:gd name="T6" fmla="*/ 0 w 2327"/>
              <a:gd name="T7" fmla="*/ 0 h 21"/>
              <a:gd name="T8" fmla="*/ 2327 w 2327"/>
              <a:gd name="T9" fmla="*/ 21 h 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27" h="21">
                <a:moveTo>
                  <a:pt x="0" y="0"/>
                </a:moveTo>
                <a:lnTo>
                  <a:pt x="2327" y="2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3" name="Freeform 40"/>
          <p:cNvSpPr>
            <a:spLocks/>
          </p:cNvSpPr>
          <p:nvPr/>
        </p:nvSpPr>
        <p:spPr bwMode="auto">
          <a:xfrm>
            <a:off x="914400" y="1824037"/>
            <a:ext cx="6908800" cy="1095375"/>
          </a:xfrm>
          <a:custGeom>
            <a:avLst/>
            <a:gdLst>
              <a:gd name="T0" fmla="*/ 0 w 4352"/>
              <a:gd name="T1" fmla="*/ 0 h 690"/>
              <a:gd name="T2" fmla="*/ 2147483647 w 4352"/>
              <a:gd name="T3" fmla="*/ 2147483647 h 690"/>
              <a:gd name="T4" fmla="*/ 0 60000 65536"/>
              <a:gd name="T5" fmla="*/ 0 60000 65536"/>
              <a:gd name="T6" fmla="*/ 0 w 4352"/>
              <a:gd name="T7" fmla="*/ 0 h 690"/>
              <a:gd name="T8" fmla="*/ 4352 w 4352"/>
              <a:gd name="T9" fmla="*/ 690 h 69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352" h="690">
                <a:moveTo>
                  <a:pt x="0" y="0"/>
                </a:moveTo>
                <a:lnTo>
                  <a:pt x="4352" y="69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4" name="Freeform 41"/>
          <p:cNvSpPr>
            <a:spLocks/>
          </p:cNvSpPr>
          <p:nvPr/>
        </p:nvSpPr>
        <p:spPr bwMode="auto">
          <a:xfrm>
            <a:off x="2257425" y="2416175"/>
            <a:ext cx="5884863" cy="198437"/>
          </a:xfrm>
          <a:custGeom>
            <a:avLst/>
            <a:gdLst>
              <a:gd name="T0" fmla="*/ 0 w 3707"/>
              <a:gd name="T1" fmla="*/ 0 h 125"/>
              <a:gd name="T2" fmla="*/ 2147483647 w 3707"/>
              <a:gd name="T3" fmla="*/ 2147483647 h 125"/>
              <a:gd name="T4" fmla="*/ 0 60000 65536"/>
              <a:gd name="T5" fmla="*/ 0 60000 65536"/>
              <a:gd name="T6" fmla="*/ 0 w 3707"/>
              <a:gd name="T7" fmla="*/ 0 h 125"/>
              <a:gd name="T8" fmla="*/ 3707 w 3707"/>
              <a:gd name="T9" fmla="*/ 125 h 1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7" h="125">
                <a:moveTo>
                  <a:pt x="0" y="0"/>
                </a:moveTo>
                <a:lnTo>
                  <a:pt x="3707" y="12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5" name="TextBox 37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71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533400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5" name="Picture 3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533400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7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 smtClean="0"/>
              <a:t>Robust feature-based alignment</a:t>
            </a:r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271837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dirty="0" smtClean="0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dirty="0" smtClean="0"/>
              <a:t>Compute </a:t>
            </a:r>
            <a:r>
              <a:rPr lang="en-US" i="1" dirty="0" smtClean="0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 dirty="0" smtClean="0"/>
              <a:t>Loop:</a:t>
            </a:r>
          </a:p>
          <a:p>
            <a:pPr marL="838200" lvl="1" indent="-381000"/>
            <a:r>
              <a:rPr lang="en-US" i="1" dirty="0" smtClean="0"/>
              <a:t>Hypothesize</a:t>
            </a:r>
            <a:r>
              <a:rPr lang="en-US" dirty="0" smtClean="0"/>
              <a:t> transformation </a:t>
            </a:r>
            <a:r>
              <a:rPr lang="en-US" i="1" dirty="0" smtClean="0"/>
              <a:t>T </a:t>
            </a:r>
            <a:r>
              <a:rPr lang="en-US" dirty="0" smtClean="0"/>
              <a:t>(small group of putative matches that are related by </a:t>
            </a:r>
            <a:r>
              <a:rPr lang="en-US" i="1" dirty="0" smtClean="0"/>
              <a:t>T</a:t>
            </a:r>
            <a:r>
              <a:rPr lang="en-US" dirty="0" smtClean="0"/>
              <a:t>)</a:t>
            </a:r>
          </a:p>
          <a:p>
            <a:pPr marL="457200" indent="-457200">
              <a:buFontTx/>
              <a:buChar char="•"/>
            </a:pPr>
            <a:endParaRPr lang="en-US" dirty="0" smtClean="0"/>
          </a:p>
        </p:txBody>
      </p:sp>
      <p:sp>
        <p:nvSpPr>
          <p:cNvPr id="105478" name="Line 7"/>
          <p:cNvSpPr>
            <a:spLocks noChangeShapeType="1"/>
          </p:cNvSpPr>
          <p:nvPr/>
        </p:nvSpPr>
        <p:spPr bwMode="auto">
          <a:xfrm flipV="1">
            <a:off x="3289300" y="1366837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79" name="Line 8"/>
          <p:cNvSpPr>
            <a:spLocks noChangeShapeType="1"/>
          </p:cNvSpPr>
          <p:nvPr/>
        </p:nvSpPr>
        <p:spPr bwMode="auto">
          <a:xfrm>
            <a:off x="4232275" y="1636712"/>
            <a:ext cx="1816100" cy="142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80" name="Freeform 13"/>
          <p:cNvSpPr>
            <a:spLocks/>
          </p:cNvSpPr>
          <p:nvPr/>
        </p:nvSpPr>
        <p:spPr bwMode="auto">
          <a:xfrm>
            <a:off x="4168775" y="2252662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5481" name="TextBox 9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4154488" y="2146300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8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3"/>
          <a:srcRect l="42339" t="32159" r="23705" b="37714"/>
          <a:stretch>
            <a:fillRect/>
          </a:stretch>
        </p:blipFill>
        <p:spPr bwMode="auto">
          <a:xfrm>
            <a:off x="1828800" y="2133600"/>
            <a:ext cx="5438018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274638"/>
            <a:ext cx="838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 dirty="0" smtClean="0"/>
              <a:t>Motivation for feature-based alignment:</a:t>
            </a:r>
            <a:br>
              <a:rPr lang="en-US" sz="3600" dirty="0" smtClean="0"/>
            </a:br>
            <a:r>
              <a:rPr lang="en-US" sz="3600" dirty="0" smtClean="0"/>
              <a:t>Medical image registration</a:t>
            </a:r>
          </a:p>
        </p:txBody>
      </p:sp>
    </p:spTree>
    <p:extLst>
      <p:ext uri="{BB962C8B-B14F-4D97-AF65-F5344CB8AC3E}">
        <p14:creationId xmlns:p14="http://schemas.microsoft.com/office/powerpoint/2010/main" val="64509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533400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" name="Picture 3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533400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 smtClean="0"/>
              <a:t>Robust feature-based alignment</a:t>
            </a: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2766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dirty="0" smtClean="0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dirty="0" smtClean="0"/>
              <a:t>Compute </a:t>
            </a:r>
            <a:r>
              <a:rPr lang="en-US" i="1" dirty="0" smtClean="0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 dirty="0" smtClean="0"/>
              <a:t>Loop:</a:t>
            </a:r>
          </a:p>
          <a:p>
            <a:pPr marL="838200" lvl="1" indent="-381000"/>
            <a:r>
              <a:rPr lang="en-US" i="1" dirty="0" smtClean="0"/>
              <a:t>Hypothesize</a:t>
            </a:r>
            <a:r>
              <a:rPr lang="en-US" dirty="0" smtClean="0"/>
              <a:t> transformation </a:t>
            </a:r>
            <a:r>
              <a:rPr lang="en-US" i="1" dirty="0" smtClean="0"/>
              <a:t>T </a:t>
            </a:r>
            <a:r>
              <a:rPr lang="en-US" dirty="0" smtClean="0"/>
              <a:t>(small group of putative matches that are related by </a:t>
            </a:r>
            <a:r>
              <a:rPr lang="en-US" i="1" dirty="0" smtClean="0"/>
              <a:t>T</a:t>
            </a:r>
            <a:r>
              <a:rPr lang="en-US" dirty="0" smtClean="0"/>
              <a:t>)</a:t>
            </a:r>
          </a:p>
          <a:p>
            <a:pPr marL="838200" lvl="1" indent="-381000"/>
            <a:r>
              <a:rPr lang="en-US" i="1" dirty="0" smtClean="0"/>
              <a:t>Verify </a:t>
            </a:r>
            <a:r>
              <a:rPr lang="en-US" dirty="0" smtClean="0"/>
              <a:t>transformation (search for other matches consistent with </a:t>
            </a:r>
            <a:r>
              <a:rPr lang="en-US" i="1" dirty="0" smtClean="0"/>
              <a:t>T</a:t>
            </a:r>
            <a:r>
              <a:rPr lang="en-US" dirty="0" smtClean="0"/>
              <a:t>)</a:t>
            </a:r>
          </a:p>
        </p:txBody>
      </p:sp>
      <p:sp>
        <p:nvSpPr>
          <p:cNvPr id="106502" name="Line 6"/>
          <p:cNvSpPr>
            <a:spLocks noChangeShapeType="1"/>
          </p:cNvSpPr>
          <p:nvPr/>
        </p:nvSpPr>
        <p:spPr bwMode="auto">
          <a:xfrm flipV="1">
            <a:off x="3289300" y="1366837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3" name="Freeform 7"/>
          <p:cNvSpPr>
            <a:spLocks/>
          </p:cNvSpPr>
          <p:nvPr/>
        </p:nvSpPr>
        <p:spPr bwMode="auto">
          <a:xfrm>
            <a:off x="4232275" y="1584325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4" name="Line 8"/>
          <p:cNvSpPr>
            <a:spLocks noChangeShapeType="1"/>
          </p:cNvSpPr>
          <p:nvPr/>
        </p:nvSpPr>
        <p:spPr bwMode="auto">
          <a:xfrm flipV="1">
            <a:off x="3724275" y="2738437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5" name="Freeform 9"/>
          <p:cNvSpPr>
            <a:spLocks/>
          </p:cNvSpPr>
          <p:nvPr/>
        </p:nvSpPr>
        <p:spPr bwMode="auto">
          <a:xfrm>
            <a:off x="4154488" y="2146300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6" name="Line 10"/>
          <p:cNvSpPr>
            <a:spLocks noChangeShapeType="1"/>
          </p:cNvSpPr>
          <p:nvPr/>
        </p:nvSpPr>
        <p:spPr bwMode="auto">
          <a:xfrm flipV="1">
            <a:off x="3444875" y="1862137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7" name="Freeform 11"/>
          <p:cNvSpPr>
            <a:spLocks/>
          </p:cNvSpPr>
          <p:nvPr/>
        </p:nvSpPr>
        <p:spPr bwMode="auto">
          <a:xfrm>
            <a:off x="4016375" y="2466975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8" name="Freeform 12"/>
          <p:cNvSpPr>
            <a:spLocks/>
          </p:cNvSpPr>
          <p:nvPr/>
        </p:nvSpPr>
        <p:spPr bwMode="auto">
          <a:xfrm>
            <a:off x="3048000" y="1497012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9" name="Freeform 13"/>
          <p:cNvSpPr>
            <a:spLocks/>
          </p:cNvSpPr>
          <p:nvPr/>
        </p:nvSpPr>
        <p:spPr bwMode="auto">
          <a:xfrm>
            <a:off x="4168775" y="2252662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0" name="Freeform 14"/>
          <p:cNvSpPr>
            <a:spLocks/>
          </p:cNvSpPr>
          <p:nvPr/>
        </p:nvSpPr>
        <p:spPr bwMode="auto">
          <a:xfrm>
            <a:off x="4419600" y="1695450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1" name="Line 15"/>
          <p:cNvSpPr>
            <a:spLocks noChangeShapeType="1"/>
          </p:cNvSpPr>
          <p:nvPr/>
        </p:nvSpPr>
        <p:spPr bwMode="auto">
          <a:xfrm flipV="1">
            <a:off x="3597275" y="1976437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12" name="Freeform 16"/>
          <p:cNvSpPr>
            <a:spLocks/>
          </p:cNvSpPr>
          <p:nvPr/>
        </p:nvSpPr>
        <p:spPr bwMode="auto">
          <a:xfrm>
            <a:off x="4267200" y="1924050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3" name="Freeform 17"/>
          <p:cNvSpPr>
            <a:spLocks/>
          </p:cNvSpPr>
          <p:nvPr/>
        </p:nvSpPr>
        <p:spPr bwMode="auto">
          <a:xfrm>
            <a:off x="3886200" y="2940050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4" name="Freeform 18"/>
          <p:cNvSpPr>
            <a:spLocks/>
          </p:cNvSpPr>
          <p:nvPr/>
        </p:nvSpPr>
        <p:spPr bwMode="auto">
          <a:xfrm>
            <a:off x="3657600" y="2619375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5" name="Freeform 19"/>
          <p:cNvSpPr>
            <a:spLocks/>
          </p:cNvSpPr>
          <p:nvPr/>
        </p:nvSpPr>
        <p:spPr bwMode="auto">
          <a:xfrm>
            <a:off x="3776663" y="2357437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6" name="Freeform 20"/>
          <p:cNvSpPr>
            <a:spLocks/>
          </p:cNvSpPr>
          <p:nvPr/>
        </p:nvSpPr>
        <p:spPr bwMode="auto">
          <a:xfrm>
            <a:off x="3581400" y="1824037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7" name="Freeform 21"/>
          <p:cNvSpPr>
            <a:spLocks/>
          </p:cNvSpPr>
          <p:nvPr/>
        </p:nvSpPr>
        <p:spPr bwMode="auto">
          <a:xfrm>
            <a:off x="3429000" y="1671637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8" name="Freeform 22"/>
          <p:cNvSpPr>
            <a:spLocks/>
          </p:cNvSpPr>
          <p:nvPr/>
        </p:nvSpPr>
        <p:spPr bwMode="auto">
          <a:xfrm>
            <a:off x="3733800" y="1497012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9" name="TextBox 23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2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9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 smtClean="0"/>
              <a:t>Robust feature-based alignment</a:t>
            </a:r>
          </a:p>
        </p:txBody>
      </p:sp>
      <p:sp>
        <p:nvSpPr>
          <p:cNvPr id="1075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2766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dirty="0" smtClean="0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dirty="0" smtClean="0"/>
              <a:t>Compute </a:t>
            </a:r>
            <a:r>
              <a:rPr lang="en-US" i="1" dirty="0" smtClean="0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 dirty="0" smtClean="0"/>
              <a:t>Loop:</a:t>
            </a:r>
          </a:p>
          <a:p>
            <a:pPr marL="838200" lvl="1" indent="-381000"/>
            <a:r>
              <a:rPr lang="en-US" i="1" dirty="0" smtClean="0"/>
              <a:t>Hypothesize</a:t>
            </a:r>
            <a:r>
              <a:rPr lang="en-US" dirty="0" smtClean="0"/>
              <a:t> transformation </a:t>
            </a:r>
            <a:r>
              <a:rPr lang="en-US" i="1" dirty="0" smtClean="0"/>
              <a:t>T </a:t>
            </a:r>
            <a:r>
              <a:rPr lang="en-US" dirty="0" smtClean="0"/>
              <a:t>(small group of putative matches that are related by </a:t>
            </a:r>
            <a:r>
              <a:rPr lang="en-US" i="1" dirty="0" smtClean="0"/>
              <a:t>T</a:t>
            </a:r>
            <a:r>
              <a:rPr lang="en-US" dirty="0" smtClean="0"/>
              <a:t>)</a:t>
            </a:r>
          </a:p>
          <a:p>
            <a:pPr marL="838200" lvl="1" indent="-381000"/>
            <a:r>
              <a:rPr lang="en-US" i="1" dirty="0" smtClean="0"/>
              <a:t>Verify </a:t>
            </a:r>
            <a:r>
              <a:rPr lang="en-US" dirty="0" smtClean="0"/>
              <a:t>transformation (search for other matches consistent with </a:t>
            </a:r>
            <a:r>
              <a:rPr lang="en-US" i="1" dirty="0" smtClean="0"/>
              <a:t>T</a:t>
            </a:r>
            <a:r>
              <a:rPr lang="en-US" dirty="0" smtClean="0"/>
              <a:t>)</a:t>
            </a:r>
          </a:p>
        </p:txBody>
      </p:sp>
      <p:pic>
        <p:nvPicPr>
          <p:cNvPr id="107524" name="Picture 23" descr="homograph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8313" y="533400"/>
            <a:ext cx="5691187" cy="284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5" name="TextBox 5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85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Summary: alignment &amp; warping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/>
          <a:lstStyle/>
          <a:p>
            <a:pPr marL="342900" lvl="1" indent="-342900" eaLnBrk="1" hangingPunct="1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/>
              <a:t>Write </a:t>
            </a:r>
            <a:r>
              <a:rPr lang="en-US" b="1" dirty="0" smtClean="0"/>
              <a:t>2d transformations </a:t>
            </a:r>
            <a:r>
              <a:rPr lang="en-US" dirty="0" smtClean="0"/>
              <a:t>as matrix-vector multiplication (including translation when we use homogeneous coordinates)</a:t>
            </a:r>
          </a:p>
          <a:p>
            <a:pPr marL="342900" lvl="1" indent="-342900" eaLnBrk="1" hangingPunct="1">
              <a:spcAft>
                <a:spcPts val="600"/>
              </a:spcAft>
              <a:buFont typeface="Arial" pitchFamily="34" charset="0"/>
              <a:buChar char="•"/>
            </a:pPr>
            <a:r>
              <a:rPr lang="en-US" b="1" dirty="0" smtClean="0"/>
              <a:t>Fitting transformations</a:t>
            </a:r>
            <a:r>
              <a:rPr lang="en-US" dirty="0" smtClean="0"/>
              <a:t>: solve for unknown parameters given corresponding points from two views (affine, projective (</a:t>
            </a:r>
            <a:r>
              <a:rPr lang="en-US" dirty="0" err="1" smtClean="0"/>
              <a:t>homography</a:t>
            </a:r>
            <a:r>
              <a:rPr lang="en-US" dirty="0" smtClean="0"/>
              <a:t>)).</a:t>
            </a:r>
          </a:p>
          <a:p>
            <a:pPr marL="342900" lvl="1" indent="-342900" eaLnBrk="1" hangingPunct="1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/>
              <a:t>Perform </a:t>
            </a:r>
            <a:r>
              <a:rPr lang="en-US" b="1" dirty="0"/>
              <a:t>image warping </a:t>
            </a:r>
            <a:r>
              <a:rPr lang="en-US" dirty="0" smtClean="0"/>
              <a:t>(inverse</a:t>
            </a:r>
            <a:r>
              <a:rPr lang="en-US" dirty="0" smtClean="0"/>
              <a:t>)</a:t>
            </a:r>
          </a:p>
          <a:p>
            <a:pPr marL="342900" lvl="1" indent="-342900" eaLnBrk="1" hangingPunct="1">
              <a:spcAft>
                <a:spcPts val="600"/>
              </a:spcAft>
              <a:buFont typeface="Arial" pitchFamily="34" charset="0"/>
              <a:buChar char="•"/>
            </a:pPr>
            <a:r>
              <a:rPr lang="en-US" b="1" dirty="0" smtClean="0"/>
              <a:t>Mosaics</a:t>
            </a:r>
            <a:r>
              <a:rPr lang="en-US" dirty="0" smtClean="0"/>
              <a:t>: uses </a:t>
            </a:r>
            <a:r>
              <a:rPr lang="en-US" dirty="0" err="1" smtClean="0"/>
              <a:t>homography</a:t>
            </a:r>
            <a:r>
              <a:rPr lang="en-US" dirty="0" smtClean="0"/>
              <a:t> and image warping to merge views taken from same center of projection. </a:t>
            </a:r>
          </a:p>
          <a:p>
            <a:pPr marL="342900" lvl="2" indent="-342900" eaLnBrk="1" hangingPunct="1">
              <a:spcAft>
                <a:spcPts val="600"/>
              </a:spcAft>
              <a:buFont typeface="Arial" pitchFamily="34" charset="0"/>
              <a:buChar char="•"/>
            </a:pPr>
            <a:endParaRPr lang="en-US" sz="2800" dirty="0" smtClean="0"/>
          </a:p>
          <a:p>
            <a:pPr lvl="2" eaLnBrk="1" hangingPunct="1">
              <a:spcAft>
                <a:spcPts val="600"/>
              </a:spcAft>
            </a:pPr>
            <a:endParaRPr lang="en-US" sz="2800" dirty="0" smtClean="0"/>
          </a:p>
          <a:p>
            <a:pPr eaLnBrk="1" hangingPunct="1">
              <a:spcAft>
                <a:spcPts val="600"/>
              </a:spcAft>
            </a:pPr>
            <a:endParaRPr lang="en-US" sz="2800" dirty="0" smtClean="0"/>
          </a:p>
          <a:p>
            <a:pPr>
              <a:spcAft>
                <a:spcPts val="600"/>
              </a:spcAft>
            </a:pP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37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6" descr="SIFT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7" name="Picture 7" descr="SIFT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9525000" cy="838200"/>
          </a:xfrm>
        </p:spPr>
        <p:txBody>
          <a:bodyPr/>
          <a:lstStyle/>
          <a:p>
            <a:r>
              <a:rPr lang="en-US" dirty="0" smtClean="0"/>
              <a:t>Next time: which features should we match?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839668"/>
            <a:ext cx="8839200" cy="3613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865505" y="6550223"/>
            <a:ext cx="4897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/>
              <a:t>Image from http://graphics.cs.cmu.edu/courses/15-463/2010_fall/</a:t>
            </a:r>
            <a:endParaRPr lang="en-US" sz="1400" b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1143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Motivation for feature-based alignment:</a:t>
            </a:r>
            <a:br>
              <a:rPr lang="en-US" sz="3600" dirty="0" smtClean="0"/>
            </a:br>
            <a:r>
              <a:rPr lang="en-US" sz="3600" dirty="0" smtClean="0"/>
              <a:t>Image mosaics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3AD704-75B4-4EED-BB56-66A6FBA0736C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28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Parametric (global) warping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of parametric warps:</a:t>
            </a:r>
          </a:p>
        </p:txBody>
      </p:sp>
      <p:pic>
        <p:nvPicPr>
          <p:cNvPr id="64516" name="Picture 4" descr="HHHIMG_116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0713" y="1963738"/>
            <a:ext cx="146208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1524000" y="3059113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translation</a:t>
            </a:r>
          </a:p>
        </p:txBody>
      </p:sp>
      <p:pic>
        <p:nvPicPr>
          <p:cNvPr id="64518" name="Picture 6" descr="HHHIMG_116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1978025"/>
            <a:ext cx="14620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9" name="Picture 7" descr="rotat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1749425"/>
            <a:ext cx="1755775" cy="141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20" name="Text Box 8"/>
          <p:cNvSpPr txBox="1">
            <a:spLocks noChangeArrowheads="1"/>
          </p:cNvSpPr>
          <p:nvPr/>
        </p:nvSpPr>
        <p:spPr bwMode="auto">
          <a:xfrm>
            <a:off x="4117975" y="304482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rotation</a:t>
            </a:r>
          </a:p>
        </p:txBody>
      </p:sp>
      <p:sp>
        <p:nvSpPr>
          <p:cNvPr id="64521" name="Text Box 9"/>
          <p:cNvSpPr txBox="1">
            <a:spLocks noChangeArrowheads="1"/>
          </p:cNvSpPr>
          <p:nvPr/>
        </p:nvSpPr>
        <p:spPr bwMode="auto">
          <a:xfrm>
            <a:off x="6553200" y="296862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aspect</a:t>
            </a:r>
          </a:p>
        </p:txBody>
      </p:sp>
      <p:pic>
        <p:nvPicPr>
          <p:cNvPr id="64522" name="Picture 10" descr="affin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60675" y="4006850"/>
            <a:ext cx="174625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23" name="Text Box 11"/>
          <p:cNvSpPr txBox="1">
            <a:spLocks noChangeArrowheads="1"/>
          </p:cNvSpPr>
          <p:nvPr/>
        </p:nvSpPr>
        <p:spPr bwMode="auto">
          <a:xfrm>
            <a:off x="3013075" y="545465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affine</a:t>
            </a:r>
          </a:p>
        </p:txBody>
      </p:sp>
      <p:pic>
        <p:nvPicPr>
          <p:cNvPr id="64524" name="Picture 12" descr="perspectiv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75275" y="4159250"/>
            <a:ext cx="1563688" cy="100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25" name="Text Box 13"/>
          <p:cNvSpPr txBox="1">
            <a:spLocks noChangeArrowheads="1"/>
          </p:cNvSpPr>
          <p:nvPr/>
        </p:nvSpPr>
        <p:spPr bwMode="auto">
          <a:xfrm>
            <a:off x="5491163" y="525145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perspective</a:t>
            </a:r>
          </a:p>
        </p:txBody>
      </p:sp>
      <p:sp>
        <p:nvSpPr>
          <p:cNvPr id="64526" name="TextBox 15"/>
          <p:cNvSpPr txBox="1">
            <a:spLocks noChangeArrowheads="1"/>
          </p:cNvSpPr>
          <p:nvPr/>
        </p:nvSpPr>
        <p:spPr bwMode="auto">
          <a:xfrm>
            <a:off x="7164388" y="6532563"/>
            <a:ext cx="255587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5416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Parametric (global) warping</a:t>
            </a:r>
          </a:p>
        </p:txBody>
      </p:sp>
      <p:sp>
        <p:nvSpPr>
          <p:cNvPr id="742414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685800" y="2590800"/>
            <a:ext cx="7772400" cy="3124200"/>
          </a:xfrm>
        </p:spPr>
        <p:txBody>
          <a:bodyPr/>
          <a:lstStyle/>
          <a:p>
            <a:r>
              <a:rPr lang="en-US" dirty="0" smtClean="0"/>
              <a:t>Transformation T is a coordinate-changing machine:</a:t>
            </a:r>
          </a:p>
          <a:p>
            <a:r>
              <a:rPr lang="en-US" dirty="0" smtClean="0"/>
              <a:t>				</a:t>
            </a:r>
            <a:r>
              <a:rPr lang="en-US" dirty="0" err="1" smtClean="0"/>
              <a:t>p</a:t>
            </a:r>
            <a:r>
              <a:rPr lang="en-US" dirty="0" smtClean="0"/>
              <a:t>’ = </a:t>
            </a:r>
            <a:r>
              <a:rPr lang="en-US" i="1" dirty="0" err="1" smtClean="0"/>
              <a:t>T</a:t>
            </a:r>
            <a:r>
              <a:rPr lang="en-US" dirty="0" err="1" smtClean="0"/>
              <a:t>(p</a:t>
            </a:r>
            <a:r>
              <a:rPr lang="en-US" dirty="0" smtClean="0"/>
              <a:t>)</a:t>
            </a:r>
          </a:p>
          <a:p>
            <a:r>
              <a:rPr lang="en-US" dirty="0" smtClean="0"/>
              <a:t>What does it mean that </a:t>
            </a:r>
            <a:r>
              <a:rPr lang="en-US" i="1" dirty="0" smtClean="0"/>
              <a:t>T</a:t>
            </a:r>
            <a:r>
              <a:rPr lang="en-US" dirty="0" smtClean="0"/>
              <a:t> is </a:t>
            </a:r>
            <a:r>
              <a:rPr lang="en-US" b="1" dirty="0" smtClean="0"/>
              <a:t>global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Is the same for any point </a:t>
            </a:r>
            <a:r>
              <a:rPr lang="en-US" dirty="0" err="1" smtClean="0"/>
              <a:t>p</a:t>
            </a:r>
            <a:endParaRPr lang="en-US" dirty="0" smtClean="0"/>
          </a:p>
          <a:p>
            <a:pPr lvl="1"/>
            <a:r>
              <a:rPr lang="en-US" dirty="0" smtClean="0"/>
              <a:t>can be described by just a few numbers (parameters)</a:t>
            </a:r>
          </a:p>
          <a:p>
            <a:r>
              <a:rPr lang="en-US" dirty="0" smtClean="0"/>
              <a:t>Let’s represent </a:t>
            </a:r>
            <a:r>
              <a:rPr lang="en-US" i="1" dirty="0" smtClean="0"/>
              <a:t>T</a:t>
            </a:r>
            <a:r>
              <a:rPr lang="en-US" dirty="0" smtClean="0"/>
              <a:t> as a matrix:</a:t>
            </a:r>
          </a:p>
          <a:p>
            <a:r>
              <a:rPr lang="en-US" dirty="0" smtClean="0"/>
              <a:t>				  </a:t>
            </a:r>
            <a:r>
              <a:rPr lang="en-US" dirty="0" err="1" smtClean="0"/>
              <a:t>p</a:t>
            </a:r>
            <a:r>
              <a:rPr lang="en-US" dirty="0" smtClean="0"/>
              <a:t>’ = </a:t>
            </a:r>
            <a:r>
              <a:rPr lang="en-US" b="1" dirty="0" smtClean="0"/>
              <a:t>M</a:t>
            </a:r>
            <a:r>
              <a:rPr lang="en-US" dirty="0" smtClean="0"/>
              <a:t>p</a:t>
            </a:r>
          </a:p>
          <a:p>
            <a:endParaRPr lang="en-US" dirty="0" smtClean="0"/>
          </a:p>
        </p:txBody>
      </p:sp>
      <p:grpSp>
        <p:nvGrpSpPr>
          <p:cNvPr id="18" name="Group 17"/>
          <p:cNvGrpSpPr/>
          <p:nvPr/>
        </p:nvGrpSpPr>
        <p:grpSpPr>
          <a:xfrm>
            <a:off x="1524000" y="1038225"/>
            <a:ext cx="5805488" cy="1552575"/>
            <a:chOff x="1524000" y="1038225"/>
            <a:chExt cx="5805488" cy="1552575"/>
          </a:xfrm>
        </p:grpSpPr>
        <p:grpSp>
          <p:nvGrpSpPr>
            <p:cNvPr id="2" name="Group 6"/>
            <p:cNvGrpSpPr>
              <a:grpSpLocks/>
            </p:cNvGrpSpPr>
            <p:nvPr/>
          </p:nvGrpSpPr>
          <p:grpSpPr bwMode="auto">
            <a:xfrm>
              <a:off x="3352800" y="1352550"/>
              <a:ext cx="1600200" cy="476250"/>
              <a:chOff x="2256" y="2064"/>
              <a:chExt cx="1008" cy="300"/>
            </a:xfrm>
          </p:grpSpPr>
          <p:sp>
            <p:nvSpPr>
              <p:cNvPr id="2061" name="Text Box 7"/>
              <p:cNvSpPr txBox="1">
                <a:spLocks noChangeArrowheads="1"/>
              </p:cNvSpPr>
              <p:nvPr/>
            </p:nvSpPr>
            <p:spPr bwMode="auto">
              <a:xfrm>
                <a:off x="2592" y="2064"/>
                <a:ext cx="336" cy="3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2400" i="1">
                    <a:solidFill>
                      <a:srgbClr val="000000"/>
                    </a:solidFill>
                    <a:latin typeface="Times New Roman" pitchFamily="18" charset="0"/>
                  </a:rPr>
                  <a:t>T</a:t>
                </a:r>
              </a:p>
            </p:txBody>
          </p:sp>
          <p:sp>
            <p:nvSpPr>
              <p:cNvPr id="2062" name="Line 8"/>
              <p:cNvSpPr>
                <a:spLocks noChangeShapeType="1"/>
              </p:cNvSpPr>
              <p:nvPr/>
            </p:nvSpPr>
            <p:spPr bwMode="auto">
              <a:xfrm>
                <a:off x="2256" y="2208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63" name="Line 9"/>
              <p:cNvSpPr>
                <a:spLocks noChangeShapeType="1"/>
              </p:cNvSpPr>
              <p:nvPr/>
            </p:nvSpPr>
            <p:spPr bwMode="auto">
              <a:xfrm>
                <a:off x="2928" y="2208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2054" name="Picture 10" descr="HHHIMG_116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24000" y="1038225"/>
              <a:ext cx="1462088" cy="1095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5" name="Picture 11" descr="HHHIMG_116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486400" y="1371600"/>
              <a:ext cx="1843088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56" name="Text Box 15"/>
            <p:cNvSpPr txBox="1">
              <a:spLocks noChangeArrowheads="1"/>
            </p:cNvSpPr>
            <p:nvPr/>
          </p:nvSpPr>
          <p:spPr bwMode="auto">
            <a:xfrm>
              <a:off x="1524000" y="2133600"/>
              <a:ext cx="126206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Times New Roman" pitchFamily="18" charset="0"/>
                </a:rPr>
                <a:t>p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 = (x,y)</a:t>
              </a:r>
            </a:p>
          </p:txBody>
        </p:sp>
        <p:sp>
          <p:nvSpPr>
            <p:cNvPr id="2057" name="Text Box 16"/>
            <p:cNvSpPr txBox="1">
              <a:spLocks noChangeArrowheads="1"/>
            </p:cNvSpPr>
            <p:nvPr/>
          </p:nvSpPr>
          <p:spPr bwMode="auto">
            <a:xfrm>
              <a:off x="5748338" y="2133600"/>
              <a:ext cx="1566862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Times New Roman" pitchFamily="18" charset="0"/>
                </a:rPr>
                <a:t>p’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 = (x’,y’)</a:t>
              </a:r>
            </a:p>
          </p:txBody>
        </p:sp>
        <p:sp>
          <p:nvSpPr>
            <p:cNvPr id="2058" name="Oval 17"/>
            <p:cNvSpPr>
              <a:spLocks noChangeAspect="1" noChangeArrowheads="1"/>
            </p:cNvSpPr>
            <p:nvPr/>
          </p:nvSpPr>
          <p:spPr bwMode="auto">
            <a:xfrm>
              <a:off x="6129338" y="1481138"/>
              <a:ext cx="119062" cy="11906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059" name="Oval 18"/>
            <p:cNvSpPr>
              <a:spLocks noChangeAspect="1" noChangeArrowheads="1"/>
            </p:cNvSpPr>
            <p:nvPr/>
          </p:nvSpPr>
          <p:spPr bwMode="auto">
            <a:xfrm>
              <a:off x="2014538" y="1219200"/>
              <a:ext cx="119062" cy="1190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aphicFrame>
        <p:nvGraphicFramePr>
          <p:cNvPr id="742423" name="Object 2"/>
          <p:cNvGraphicFramePr>
            <a:graphicFrameLocks noChangeAspect="1"/>
          </p:cNvGraphicFramePr>
          <p:nvPr/>
        </p:nvGraphicFramePr>
        <p:xfrm>
          <a:off x="3084513" y="5486400"/>
          <a:ext cx="243522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7" name="Equation" r:id="rId5" imgW="812520" imgH="469800" progId="Equation.3">
                  <p:embed/>
                </p:oleObj>
              </mc:Choice>
              <mc:Fallback>
                <p:oleObj name="Equation" r:id="rId5" imgW="812520" imgH="46980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4513" y="5486400"/>
                        <a:ext cx="2435225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0" name="TextBox 14"/>
          <p:cNvSpPr txBox="1">
            <a:spLocks noChangeArrowheads="1"/>
          </p:cNvSpPr>
          <p:nvPr/>
        </p:nvSpPr>
        <p:spPr bwMode="auto">
          <a:xfrm>
            <a:off x="7346950" y="6532563"/>
            <a:ext cx="255587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14" grpId="0" build="p" bldLvl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w&#10;\end{array}&#10;\right]&#10;\Rightarrow&#10;(x/w,y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6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f(x,y)  = &amp; (1-a)(1-b) &amp;f[i,j] \\&#10;&amp; +  a(1-b) &amp; f[i+1,j] \\&#10;&amp; + ab &amp; f[i+1,j+1] \\&#10;&amp; + (1-a)b &amp; f[i,j+1]&#10;\end{eqnarray*}&#10;\end{document}&#10;"/>
  <p:tag name="EXTERNALNAME" val="Edittex"/>
  <p:tag name="BLEND" val="False"/>
  <p:tag name="TRANSPARENT" val="False"/>
  <p:tag name="BITMAPFORMAT" val="bmpmono"/>
  <p:tag name="DEBUGINTERACTIVE" val="True"/>
  <p:tag name="ORIGWIDTH" val="1454.3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) \Rightarrow&#10;\left[&#10;\begin{array}{c}&#10;x \\ y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86.8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a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6.8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b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29.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i,j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57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i+1,j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i+1,j+1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64.3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i,j+1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83.62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6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1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7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2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Default Design">
  <a:themeElements>
    <a:clrScheme name="5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Custom Design">
  <a:themeElements>
    <a:clrScheme name="Custom Design 2">
      <a:dk1>
        <a:srgbClr val="737373"/>
      </a:dk1>
      <a:lt1>
        <a:srgbClr val="FFFFFF"/>
      </a:lt1>
      <a:dk2>
        <a:srgbClr val="4D59AB"/>
      </a:dk2>
      <a:lt2>
        <a:srgbClr val="FFFFFF"/>
      </a:lt2>
      <a:accent1>
        <a:srgbClr val="8A8F05"/>
      </a:accent1>
      <a:accent2>
        <a:srgbClr val="E0AD12"/>
      </a:accent2>
      <a:accent3>
        <a:srgbClr val="B2B5D2"/>
      </a:accent3>
      <a:accent4>
        <a:srgbClr val="DADADA"/>
      </a:accent4>
      <a:accent5>
        <a:srgbClr val="C4C6AA"/>
      </a:accent5>
      <a:accent6>
        <a:srgbClr val="CB9C0F"/>
      </a:accent6>
      <a:hlink>
        <a:srgbClr val="C27D05"/>
      </a:hlink>
      <a:folHlink>
        <a:srgbClr val="732466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4D59AB"/>
        </a:lt1>
        <a:dk2>
          <a:srgbClr val="000000"/>
        </a:dk2>
        <a:lt2>
          <a:srgbClr val="737373"/>
        </a:lt2>
        <a:accent1>
          <a:srgbClr val="8A8F05"/>
        </a:accent1>
        <a:accent2>
          <a:srgbClr val="E0AD12"/>
        </a:accent2>
        <a:accent3>
          <a:srgbClr val="B2B5D2"/>
        </a:accent3>
        <a:accent4>
          <a:srgbClr val="000000"/>
        </a:accent4>
        <a:accent5>
          <a:srgbClr val="C4C6AA"/>
        </a:accent5>
        <a:accent6>
          <a:srgbClr val="CB9C0F"/>
        </a:accent6>
        <a:hlink>
          <a:srgbClr val="C27D05"/>
        </a:hlink>
        <a:folHlink>
          <a:srgbClr val="7324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737373"/>
        </a:dk1>
        <a:lt1>
          <a:srgbClr val="FFFFFF"/>
        </a:lt1>
        <a:dk2>
          <a:srgbClr val="4D59AB"/>
        </a:dk2>
        <a:lt2>
          <a:srgbClr val="FFFFFF"/>
        </a:lt2>
        <a:accent1>
          <a:srgbClr val="8A8F05"/>
        </a:accent1>
        <a:accent2>
          <a:srgbClr val="E0AD12"/>
        </a:accent2>
        <a:accent3>
          <a:srgbClr val="B2B5D2"/>
        </a:accent3>
        <a:accent4>
          <a:srgbClr val="DADADA"/>
        </a:accent4>
        <a:accent5>
          <a:srgbClr val="C4C6AA"/>
        </a:accent5>
        <a:accent6>
          <a:srgbClr val="CB9C0F"/>
        </a:accent6>
        <a:hlink>
          <a:srgbClr val="C27D05"/>
        </a:hlink>
        <a:folHlink>
          <a:srgbClr val="73246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5804</TotalTime>
  <Words>2177</Words>
  <Application>Microsoft Office PowerPoint</Application>
  <PresentationFormat>On-screen Show (4:3)</PresentationFormat>
  <Paragraphs>529</Paragraphs>
  <Slides>64</Slides>
  <Notes>43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16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92" baseType="lpstr">
      <vt:lpstr>Courier</vt:lpstr>
      <vt:lpstr>ＭＳ Ｐゴシック</vt:lpstr>
      <vt:lpstr>Arial</vt:lpstr>
      <vt:lpstr>Arial Bold</vt:lpstr>
      <vt:lpstr>Arial Italic</vt:lpstr>
      <vt:lpstr>Calibri</vt:lpstr>
      <vt:lpstr>Cambria Math</vt:lpstr>
      <vt:lpstr>Tahoma</vt:lpstr>
      <vt:lpstr>Times New Roman</vt:lpstr>
      <vt:lpstr>Office Theme</vt:lpstr>
      <vt:lpstr>1_Default Design</vt:lpstr>
      <vt:lpstr>5_Default Design</vt:lpstr>
      <vt:lpstr>1_Blank Presentation</vt:lpstr>
      <vt:lpstr>2_Blank Presentation</vt:lpstr>
      <vt:lpstr>8_Default Design</vt:lpstr>
      <vt:lpstr>Custom Design</vt:lpstr>
      <vt:lpstr>5_Blank Presentation</vt:lpstr>
      <vt:lpstr>2_Default Design</vt:lpstr>
      <vt:lpstr>6_Blank Presentation</vt:lpstr>
      <vt:lpstr>7_Blank Presentation</vt:lpstr>
      <vt:lpstr>Default Design</vt:lpstr>
      <vt:lpstr>1_Office Theme</vt:lpstr>
      <vt:lpstr>3_Office Theme</vt:lpstr>
      <vt:lpstr>3_Default Design</vt:lpstr>
      <vt:lpstr>4_Default Design</vt:lpstr>
      <vt:lpstr>CorelPhotoPaint.Image.8</vt:lpstr>
      <vt:lpstr>Equation</vt:lpstr>
      <vt:lpstr>Photo Editor Photo</vt:lpstr>
      <vt:lpstr>Image warping and stitching May 3rd, 2018</vt:lpstr>
      <vt:lpstr>Last time</vt:lpstr>
      <vt:lpstr>Alignment problem</vt:lpstr>
      <vt:lpstr>Main questions</vt:lpstr>
      <vt:lpstr>Motivation for feature-based alignment: Recognition </vt:lpstr>
      <vt:lpstr>PowerPoint Presentation</vt:lpstr>
      <vt:lpstr>Motivation for feature-based alignment: Image mosaics</vt:lpstr>
      <vt:lpstr>Parametric (global) warping</vt:lpstr>
      <vt:lpstr>Parametric (global) warping</vt:lpstr>
      <vt:lpstr>Homogeneous coordinates</vt:lpstr>
      <vt:lpstr>2D Affine Transformations</vt:lpstr>
      <vt:lpstr>Projective Transformations</vt:lpstr>
      <vt:lpstr>Fitting an affine transformation</vt:lpstr>
      <vt:lpstr>RANSAC: General form</vt:lpstr>
      <vt:lpstr>RANSAC example: Translation</vt:lpstr>
      <vt:lpstr>RANSAC example: Translation</vt:lpstr>
      <vt:lpstr>RANSAC example: Translation</vt:lpstr>
      <vt:lpstr>RANSAC pros and cons</vt:lpstr>
      <vt:lpstr>Today</vt:lpstr>
      <vt:lpstr>HP frames commercial</vt:lpstr>
      <vt:lpstr>Mosaics</vt:lpstr>
      <vt:lpstr>Panoramic Photos are old</vt:lpstr>
      <vt:lpstr>How to stitch together a panorama (a.k.a. mosaic)?</vt:lpstr>
      <vt:lpstr>Pinhole camera</vt:lpstr>
      <vt:lpstr>Mosaics: generating synthetic views</vt:lpstr>
      <vt:lpstr>Mosaics</vt:lpstr>
      <vt:lpstr>Image reprojection</vt:lpstr>
      <vt:lpstr>Image reprojection</vt:lpstr>
      <vt:lpstr>Image reprojection: Homography</vt:lpstr>
      <vt:lpstr>The projective plane</vt:lpstr>
      <vt:lpstr>Homography</vt:lpstr>
      <vt:lpstr>Solving for homographies</vt:lpstr>
      <vt:lpstr>Solving for homographies</vt:lpstr>
      <vt:lpstr>Solving for homographies</vt:lpstr>
      <vt:lpstr>Homography</vt:lpstr>
      <vt:lpstr>Today</vt:lpstr>
      <vt:lpstr>Image warping</vt:lpstr>
      <vt:lpstr>Forward warping</vt:lpstr>
      <vt:lpstr>Forward warping</vt:lpstr>
      <vt:lpstr>Inverse warping</vt:lpstr>
      <vt:lpstr>Inverse warping</vt:lpstr>
      <vt:lpstr>Bilinear interpolation</vt:lpstr>
      <vt:lpstr>Recap: How to stitch together a panorama (a.k.a. mosaic)?</vt:lpstr>
      <vt:lpstr>Image warping with homographies</vt:lpstr>
      <vt:lpstr>Image rectification</vt:lpstr>
      <vt:lpstr>Analysing patterns and shapes</vt:lpstr>
      <vt:lpstr>Analysing patterns and shapes</vt:lpstr>
      <vt:lpstr>Analysing patterns and shapes</vt:lpstr>
      <vt:lpstr>Analysing patterns and shapes</vt:lpstr>
      <vt:lpstr>Julian Beever: Manual Homographies</vt:lpstr>
      <vt:lpstr>Changing camera center</vt:lpstr>
      <vt:lpstr>Recall: same camera center</vt:lpstr>
      <vt:lpstr>…Or: Planar scene (or far away)</vt:lpstr>
      <vt:lpstr>PowerPoint Presentation</vt:lpstr>
      <vt:lpstr>RANSAC for estimating homography</vt:lpstr>
      <vt:lpstr>Robust feature-based alignment</vt:lpstr>
      <vt:lpstr>Robust feature-based alignment</vt:lpstr>
      <vt:lpstr>Robust feature-based alignment</vt:lpstr>
      <vt:lpstr>Robust feature-based alignment</vt:lpstr>
      <vt:lpstr>Robust feature-based alignment</vt:lpstr>
      <vt:lpstr>Robust feature-based alignment</vt:lpstr>
      <vt:lpstr>Summary: alignment &amp; warping</vt:lpstr>
      <vt:lpstr>Next time: which features should we match?</vt:lpstr>
      <vt:lpstr>Questions?</vt:lpstr>
    </vt:vector>
  </TitlesOfParts>
  <Company>UT-Austin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Administrator</cp:lastModifiedBy>
  <cp:revision>123</cp:revision>
  <cp:lastPrinted>2015-05-06T00:25:37Z</cp:lastPrinted>
  <dcterms:created xsi:type="dcterms:W3CDTF">2013-10-08T22:00:04Z</dcterms:created>
  <dcterms:modified xsi:type="dcterms:W3CDTF">2018-05-03T18:14:47Z</dcterms:modified>
</cp:coreProperties>
</file>